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82" r:id="rId2"/>
    <p:sldMasterId id="2147483794" r:id="rId3"/>
    <p:sldMasterId id="2147483806" r:id="rId4"/>
    <p:sldMasterId id="2147483854" r:id="rId5"/>
    <p:sldMasterId id="2147483878" r:id="rId6"/>
    <p:sldMasterId id="2147483890" r:id="rId7"/>
  </p:sldMasterIdLst>
  <p:notesMasterIdLst>
    <p:notesMasterId r:id="rId28"/>
  </p:notesMasterIdLst>
  <p:sldIdLst>
    <p:sldId id="285" r:id="rId8"/>
    <p:sldId id="286" r:id="rId9"/>
    <p:sldId id="304" r:id="rId10"/>
    <p:sldId id="321" r:id="rId11"/>
    <p:sldId id="318" r:id="rId12"/>
    <p:sldId id="287" r:id="rId13"/>
    <p:sldId id="305" r:id="rId14"/>
    <p:sldId id="311" r:id="rId15"/>
    <p:sldId id="312" r:id="rId16"/>
    <p:sldId id="316" r:id="rId17"/>
    <p:sldId id="317" r:id="rId18"/>
    <p:sldId id="293" r:id="rId19"/>
    <p:sldId id="314" r:id="rId20"/>
    <p:sldId id="296" r:id="rId21"/>
    <p:sldId id="297" r:id="rId22"/>
    <p:sldId id="298" r:id="rId23"/>
    <p:sldId id="320" r:id="rId24"/>
    <p:sldId id="300" r:id="rId25"/>
    <p:sldId id="299" r:id="rId26"/>
    <p:sldId id="30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D"/>
    <a:srgbClr val="F1F5F9"/>
    <a:srgbClr val="F8EEF7"/>
    <a:srgbClr val="0B0371"/>
    <a:srgbClr val="08025A"/>
    <a:srgbClr val="8A6342"/>
    <a:srgbClr val="8E513E"/>
    <a:srgbClr val="825B4A"/>
    <a:srgbClr val="624B18"/>
    <a:srgbClr val="7C4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8446" autoAdjust="0"/>
    <p:restoredTop sz="78694" autoAdjust="0"/>
  </p:normalViewPr>
  <p:slideViewPr>
    <p:cSldViewPr>
      <p:cViewPr>
        <p:scale>
          <a:sx n="50" d="100"/>
          <a:sy n="50" d="100"/>
        </p:scale>
        <p:origin x="-1626" y="-852"/>
      </p:cViewPr>
      <p:guideLst>
        <p:guide orient="horz" pos="2160"/>
        <p:guide pos="2880"/>
      </p:guideLst>
    </p:cSldViewPr>
  </p:slideViewPr>
  <p:notesTextViewPr>
    <p:cViewPr>
      <p:scale>
        <a:sx n="1" d="1"/>
        <a:sy n="1" d="1"/>
      </p:scale>
      <p:origin x="0" y="3858"/>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59F95-D4A4-4AED-AD72-486FB28A2986}" type="doc">
      <dgm:prSet loTypeId="urn:microsoft.com/office/officeart/2005/8/layout/cycle6" loCatId="cycle" qsTypeId="urn:microsoft.com/office/officeart/2005/8/quickstyle/3d4" qsCatId="3D" csTypeId="urn:microsoft.com/office/officeart/2005/8/colors/colorful1" csCatId="colorful" phldr="1"/>
      <dgm:spPr/>
      <dgm:t>
        <a:bodyPr/>
        <a:lstStyle/>
        <a:p>
          <a:pPr rtl="1"/>
          <a:endParaRPr lang="he-IL"/>
        </a:p>
      </dgm:t>
    </dgm:pt>
    <dgm:pt modelId="{96C3BEAC-B1C8-4444-8701-BFD6F0485015}">
      <dgm:prSet phldrT="[Text]" custT="1"/>
      <dgm:spPr/>
      <dgm:t>
        <a:bodyPr/>
        <a:lstStyle/>
        <a:p>
          <a:pPr rtl="1"/>
          <a:r>
            <a:rPr lang="he-IL" sz="2900" b="1" dirty="0" smtClean="0">
              <a:solidFill>
                <a:schemeClr val="tx1"/>
              </a:solidFill>
              <a:latin typeface="Arial" pitchFamily="34" charset="0"/>
              <a:cs typeface="Arial" pitchFamily="34" charset="0"/>
            </a:rPr>
            <a:t>חשש מהפרת הסודיות</a:t>
          </a:r>
          <a:endParaRPr lang="he-IL" sz="2900" b="1" dirty="0">
            <a:solidFill>
              <a:schemeClr val="tx1"/>
            </a:solidFill>
          </a:endParaRPr>
        </a:p>
      </dgm:t>
    </dgm:pt>
    <dgm:pt modelId="{9C71D0FF-1A1A-4784-B083-0F28D92E2E88}" type="parTrans" cxnId="{9242386C-397A-404C-8732-290C58957F9A}">
      <dgm:prSet/>
      <dgm:spPr/>
      <dgm:t>
        <a:bodyPr/>
        <a:lstStyle/>
        <a:p>
          <a:pPr rtl="1"/>
          <a:endParaRPr lang="he-IL"/>
        </a:p>
      </dgm:t>
    </dgm:pt>
    <dgm:pt modelId="{F24F66B2-1E86-4755-9D68-6F6C559D3408}" type="sibTrans" cxnId="{9242386C-397A-404C-8732-290C58957F9A}">
      <dgm:prSet/>
      <dgm:spPr/>
      <dgm:t>
        <a:bodyPr/>
        <a:lstStyle/>
        <a:p>
          <a:pPr rtl="1"/>
          <a:endParaRPr lang="he-IL"/>
        </a:p>
      </dgm:t>
    </dgm:pt>
    <dgm:pt modelId="{9345C071-DC14-4290-9DD6-FEA68927029D}">
      <dgm:prSet phldrT="[Text]" custT="1"/>
      <dgm:spPr/>
      <dgm:t>
        <a:bodyPr/>
        <a:lstStyle/>
        <a:p>
          <a:pPr rtl="1"/>
          <a:r>
            <a:rPr lang="he-IL" sz="2900" b="1" dirty="0" smtClean="0">
              <a:solidFill>
                <a:schemeClr val="tx1"/>
              </a:solidFill>
              <a:latin typeface="Arial" pitchFamily="34" charset="0"/>
              <a:cs typeface="Arial" pitchFamily="34" charset="0"/>
            </a:rPr>
            <a:t>חשש מסטיגמה</a:t>
          </a:r>
          <a:endParaRPr lang="he-IL" sz="2900" b="1" dirty="0">
            <a:solidFill>
              <a:schemeClr val="tx1"/>
            </a:solidFill>
          </a:endParaRPr>
        </a:p>
      </dgm:t>
    </dgm:pt>
    <dgm:pt modelId="{88898559-FA02-4F89-9439-781BFD8E2047}" type="parTrans" cxnId="{F3B6D436-C98E-4F4A-B033-B58AC5074216}">
      <dgm:prSet/>
      <dgm:spPr/>
      <dgm:t>
        <a:bodyPr/>
        <a:lstStyle/>
        <a:p>
          <a:pPr rtl="1"/>
          <a:endParaRPr lang="he-IL"/>
        </a:p>
      </dgm:t>
    </dgm:pt>
    <dgm:pt modelId="{1E45813C-9DA0-48AF-85FE-A92D3BFAF400}" type="sibTrans" cxnId="{F3B6D436-C98E-4F4A-B033-B58AC5074216}">
      <dgm:prSet/>
      <dgm:spPr/>
      <dgm:t>
        <a:bodyPr/>
        <a:lstStyle/>
        <a:p>
          <a:pPr rtl="1"/>
          <a:endParaRPr lang="he-IL"/>
        </a:p>
      </dgm:t>
    </dgm:pt>
    <dgm:pt modelId="{E5B9B3C0-70BB-4294-BC39-C287365F8274}">
      <dgm:prSet phldrT="[Text]" custT="1"/>
      <dgm:spPr/>
      <dgm:t>
        <a:bodyPr/>
        <a:lstStyle/>
        <a:p>
          <a:pPr rtl="1"/>
          <a:r>
            <a:rPr lang="he-IL" sz="2900" b="1" dirty="0" smtClean="0">
              <a:solidFill>
                <a:schemeClr val="tx1"/>
              </a:solidFill>
              <a:latin typeface="Arial" pitchFamily="34" charset="0"/>
              <a:cs typeface="Arial" pitchFamily="34" charset="0"/>
            </a:rPr>
            <a:t>קושי בחשיפה אישית</a:t>
          </a:r>
          <a:endParaRPr lang="he-IL" sz="2900" b="1" dirty="0">
            <a:solidFill>
              <a:schemeClr val="tx1"/>
            </a:solidFill>
          </a:endParaRPr>
        </a:p>
      </dgm:t>
    </dgm:pt>
    <dgm:pt modelId="{4C282794-D2C7-46B9-88BD-294CA17B52B9}" type="parTrans" cxnId="{E1C7C721-4A32-49FE-B5A4-FC4838404D8C}">
      <dgm:prSet/>
      <dgm:spPr/>
      <dgm:t>
        <a:bodyPr/>
        <a:lstStyle/>
        <a:p>
          <a:pPr rtl="1"/>
          <a:endParaRPr lang="he-IL"/>
        </a:p>
      </dgm:t>
    </dgm:pt>
    <dgm:pt modelId="{E070EC5D-010E-413D-970D-65E0EDC02881}" type="sibTrans" cxnId="{E1C7C721-4A32-49FE-B5A4-FC4838404D8C}">
      <dgm:prSet/>
      <dgm:spPr/>
      <dgm:t>
        <a:bodyPr/>
        <a:lstStyle/>
        <a:p>
          <a:pPr rtl="1"/>
          <a:endParaRPr lang="he-IL"/>
        </a:p>
      </dgm:t>
    </dgm:pt>
    <dgm:pt modelId="{0019F447-7C2B-4E78-B65C-3FAF6EB57223}">
      <dgm:prSet phldrT="[Text]" custT="1"/>
      <dgm:spPr/>
      <dgm:t>
        <a:bodyPr/>
        <a:lstStyle/>
        <a:p>
          <a:pPr rtl="1"/>
          <a:r>
            <a:rPr lang="he-IL" sz="2900" b="1" dirty="0" smtClean="0">
              <a:solidFill>
                <a:schemeClr val="tx1"/>
              </a:solidFill>
              <a:latin typeface="Arial" pitchFamily="34" charset="0"/>
              <a:cs typeface="Arial" pitchFamily="34" charset="0"/>
            </a:rPr>
            <a:t>חוסר היכרות עם גורמי הסיוע המתאימים</a:t>
          </a:r>
          <a:endParaRPr lang="he-IL" sz="2900" b="1" dirty="0">
            <a:solidFill>
              <a:schemeClr val="tx1"/>
            </a:solidFill>
          </a:endParaRPr>
        </a:p>
      </dgm:t>
    </dgm:pt>
    <dgm:pt modelId="{7122EB90-15C8-4E62-924A-A9A74D7E8214}" type="parTrans" cxnId="{9BCC73AF-2620-4FFC-AF16-71DA65FBB879}">
      <dgm:prSet/>
      <dgm:spPr/>
      <dgm:t>
        <a:bodyPr/>
        <a:lstStyle/>
        <a:p>
          <a:pPr rtl="1"/>
          <a:endParaRPr lang="he-IL"/>
        </a:p>
      </dgm:t>
    </dgm:pt>
    <dgm:pt modelId="{6518A600-4B37-4739-8A76-B3FD46D4AB1A}" type="sibTrans" cxnId="{9BCC73AF-2620-4FFC-AF16-71DA65FBB879}">
      <dgm:prSet/>
      <dgm:spPr/>
      <dgm:t>
        <a:bodyPr/>
        <a:lstStyle/>
        <a:p>
          <a:pPr rtl="1"/>
          <a:endParaRPr lang="he-IL"/>
        </a:p>
      </dgm:t>
    </dgm:pt>
    <dgm:pt modelId="{2D603FFF-D0AF-401C-B7B5-50B25CB4AF5A}">
      <dgm:prSet phldrT="[Text]" custT="1"/>
      <dgm:spPr/>
      <dgm:t>
        <a:bodyPr/>
        <a:lstStyle/>
        <a:p>
          <a:pPr rtl="1"/>
          <a:r>
            <a:rPr lang="he-IL" sz="2900" b="1" dirty="0" smtClean="0">
              <a:solidFill>
                <a:schemeClr val="tx1"/>
              </a:solidFill>
              <a:latin typeface="Arial" pitchFamily="34" charset="0"/>
              <a:cs typeface="Arial" pitchFamily="34" charset="0"/>
            </a:rPr>
            <a:t>אכזבה וחוסר אמון במערכות העזרה</a:t>
          </a:r>
          <a:endParaRPr lang="he-IL" sz="2900" b="1" dirty="0">
            <a:solidFill>
              <a:schemeClr val="tx1"/>
            </a:solidFill>
            <a:latin typeface="Arial" pitchFamily="34" charset="0"/>
            <a:cs typeface="Arial" pitchFamily="34" charset="0"/>
          </a:endParaRPr>
        </a:p>
      </dgm:t>
    </dgm:pt>
    <dgm:pt modelId="{A6B16559-8C16-44CD-BCD8-241C05E01848}" type="parTrans" cxnId="{77BC7731-330E-4D5F-93BB-C09C2A15056D}">
      <dgm:prSet/>
      <dgm:spPr/>
      <dgm:t>
        <a:bodyPr/>
        <a:lstStyle/>
        <a:p>
          <a:endParaRPr lang="en-US"/>
        </a:p>
      </dgm:t>
    </dgm:pt>
    <dgm:pt modelId="{7C053D22-CD13-48EE-AD6C-7908177DCC17}" type="sibTrans" cxnId="{77BC7731-330E-4D5F-93BB-C09C2A15056D}">
      <dgm:prSet/>
      <dgm:spPr/>
      <dgm:t>
        <a:bodyPr/>
        <a:lstStyle/>
        <a:p>
          <a:endParaRPr lang="en-US"/>
        </a:p>
      </dgm:t>
    </dgm:pt>
    <dgm:pt modelId="{F89AEB5F-3E16-4ABE-BFF8-E2C348BE010B}" type="pres">
      <dgm:prSet presAssocID="{00959F95-D4A4-4AED-AD72-486FB28A2986}" presName="cycle" presStyleCnt="0">
        <dgm:presLayoutVars>
          <dgm:dir/>
          <dgm:resizeHandles val="exact"/>
        </dgm:presLayoutVars>
      </dgm:prSet>
      <dgm:spPr/>
      <dgm:t>
        <a:bodyPr/>
        <a:lstStyle/>
        <a:p>
          <a:pPr rtl="1"/>
          <a:endParaRPr lang="he-IL"/>
        </a:p>
      </dgm:t>
    </dgm:pt>
    <dgm:pt modelId="{F442A2EE-0CB5-4630-9F2F-C200B976A369}" type="pres">
      <dgm:prSet presAssocID="{96C3BEAC-B1C8-4444-8701-BFD6F0485015}" presName="node" presStyleLbl="node1" presStyleIdx="0" presStyleCnt="5" custScaleX="148515" custScaleY="145222">
        <dgm:presLayoutVars>
          <dgm:bulletEnabled val="1"/>
        </dgm:presLayoutVars>
      </dgm:prSet>
      <dgm:spPr/>
      <dgm:t>
        <a:bodyPr/>
        <a:lstStyle/>
        <a:p>
          <a:pPr rtl="1"/>
          <a:endParaRPr lang="he-IL"/>
        </a:p>
      </dgm:t>
    </dgm:pt>
    <dgm:pt modelId="{8FDF02B1-BC23-4629-B16D-5F88F4725D6C}" type="pres">
      <dgm:prSet presAssocID="{96C3BEAC-B1C8-4444-8701-BFD6F0485015}" presName="spNode" presStyleCnt="0"/>
      <dgm:spPr/>
      <dgm:t>
        <a:bodyPr/>
        <a:lstStyle/>
        <a:p>
          <a:pPr rtl="1"/>
          <a:endParaRPr lang="he-IL"/>
        </a:p>
      </dgm:t>
    </dgm:pt>
    <dgm:pt modelId="{15E804F1-3723-474E-97D2-562F2B6E626D}" type="pres">
      <dgm:prSet presAssocID="{F24F66B2-1E86-4755-9D68-6F6C559D3408}" presName="sibTrans" presStyleLbl="sibTrans1D1" presStyleIdx="0" presStyleCnt="5"/>
      <dgm:spPr/>
      <dgm:t>
        <a:bodyPr/>
        <a:lstStyle/>
        <a:p>
          <a:pPr rtl="1"/>
          <a:endParaRPr lang="he-IL"/>
        </a:p>
      </dgm:t>
    </dgm:pt>
    <dgm:pt modelId="{ACA352B8-FC78-477B-BDC0-41F3F51ACA6B}" type="pres">
      <dgm:prSet presAssocID="{9345C071-DC14-4290-9DD6-FEA68927029D}" presName="node" presStyleLbl="node1" presStyleIdx="1" presStyleCnt="5" custScaleX="140650" custScaleY="134261" custRadScaleRad="105624" custRadScaleInc="16275">
        <dgm:presLayoutVars>
          <dgm:bulletEnabled val="1"/>
        </dgm:presLayoutVars>
      </dgm:prSet>
      <dgm:spPr/>
      <dgm:t>
        <a:bodyPr/>
        <a:lstStyle/>
        <a:p>
          <a:pPr rtl="1"/>
          <a:endParaRPr lang="he-IL"/>
        </a:p>
      </dgm:t>
    </dgm:pt>
    <dgm:pt modelId="{78E994E7-AC1D-49AB-B08F-A6E0BA922155}" type="pres">
      <dgm:prSet presAssocID="{9345C071-DC14-4290-9DD6-FEA68927029D}" presName="spNode" presStyleCnt="0"/>
      <dgm:spPr/>
      <dgm:t>
        <a:bodyPr/>
        <a:lstStyle/>
        <a:p>
          <a:pPr rtl="1"/>
          <a:endParaRPr lang="he-IL"/>
        </a:p>
      </dgm:t>
    </dgm:pt>
    <dgm:pt modelId="{7880D028-2DE8-4C0B-A52E-3879B0FAD608}" type="pres">
      <dgm:prSet presAssocID="{1E45813C-9DA0-48AF-85FE-A92D3BFAF400}" presName="sibTrans" presStyleLbl="sibTrans1D1" presStyleIdx="1" presStyleCnt="5"/>
      <dgm:spPr/>
      <dgm:t>
        <a:bodyPr/>
        <a:lstStyle/>
        <a:p>
          <a:pPr rtl="1"/>
          <a:endParaRPr lang="he-IL"/>
        </a:p>
      </dgm:t>
    </dgm:pt>
    <dgm:pt modelId="{4044EB0B-AAF2-48FC-AC15-F3E851291BEA}" type="pres">
      <dgm:prSet presAssocID="{E5B9B3C0-70BB-4294-BC39-C287365F8274}" presName="node" presStyleLbl="node1" presStyleIdx="2" presStyleCnt="5" custScaleX="129251" custScaleY="165491" custRadScaleRad="101707" custRadScaleInc="-45199">
        <dgm:presLayoutVars>
          <dgm:bulletEnabled val="1"/>
        </dgm:presLayoutVars>
      </dgm:prSet>
      <dgm:spPr/>
      <dgm:t>
        <a:bodyPr/>
        <a:lstStyle/>
        <a:p>
          <a:pPr rtl="1"/>
          <a:endParaRPr lang="he-IL"/>
        </a:p>
      </dgm:t>
    </dgm:pt>
    <dgm:pt modelId="{009537BF-99B6-4B27-8068-EF79FE129071}" type="pres">
      <dgm:prSet presAssocID="{E5B9B3C0-70BB-4294-BC39-C287365F8274}" presName="spNode" presStyleCnt="0"/>
      <dgm:spPr/>
      <dgm:t>
        <a:bodyPr/>
        <a:lstStyle/>
        <a:p>
          <a:pPr rtl="1"/>
          <a:endParaRPr lang="he-IL"/>
        </a:p>
      </dgm:t>
    </dgm:pt>
    <dgm:pt modelId="{09BB1950-8B80-4DEE-BEE3-DDF8762F38AE}" type="pres">
      <dgm:prSet presAssocID="{E070EC5D-010E-413D-970D-65E0EDC02881}" presName="sibTrans" presStyleLbl="sibTrans1D1" presStyleIdx="2" presStyleCnt="5"/>
      <dgm:spPr/>
      <dgm:t>
        <a:bodyPr/>
        <a:lstStyle/>
        <a:p>
          <a:pPr rtl="1"/>
          <a:endParaRPr lang="he-IL"/>
        </a:p>
      </dgm:t>
    </dgm:pt>
    <dgm:pt modelId="{45DB5433-821C-42A4-9582-9AF288F1E096}" type="pres">
      <dgm:prSet presAssocID="{0019F447-7C2B-4E78-B65C-3FAF6EB57223}" presName="node" presStyleLbl="node1" presStyleIdx="3" presStyleCnt="5" custScaleX="156008" custScaleY="166294" custRadScaleRad="99523" custRadScaleInc="-22506">
        <dgm:presLayoutVars>
          <dgm:bulletEnabled val="1"/>
        </dgm:presLayoutVars>
      </dgm:prSet>
      <dgm:spPr/>
      <dgm:t>
        <a:bodyPr/>
        <a:lstStyle/>
        <a:p>
          <a:pPr rtl="1"/>
          <a:endParaRPr lang="he-IL"/>
        </a:p>
      </dgm:t>
    </dgm:pt>
    <dgm:pt modelId="{420356E6-8E2E-4F98-A666-8343321581CA}" type="pres">
      <dgm:prSet presAssocID="{0019F447-7C2B-4E78-B65C-3FAF6EB57223}" presName="spNode" presStyleCnt="0"/>
      <dgm:spPr/>
      <dgm:t>
        <a:bodyPr/>
        <a:lstStyle/>
        <a:p>
          <a:pPr rtl="1"/>
          <a:endParaRPr lang="he-IL"/>
        </a:p>
      </dgm:t>
    </dgm:pt>
    <dgm:pt modelId="{6DBE8030-E34A-45DC-8DE8-9265F41C8D37}" type="pres">
      <dgm:prSet presAssocID="{6518A600-4B37-4739-8A76-B3FD46D4AB1A}" presName="sibTrans" presStyleLbl="sibTrans1D1" presStyleIdx="3" presStyleCnt="5"/>
      <dgm:spPr/>
      <dgm:t>
        <a:bodyPr/>
        <a:lstStyle/>
        <a:p>
          <a:pPr rtl="1"/>
          <a:endParaRPr lang="he-IL"/>
        </a:p>
      </dgm:t>
    </dgm:pt>
    <dgm:pt modelId="{75D6BCA0-DD5C-4461-9C57-AD07689A3A82}" type="pres">
      <dgm:prSet presAssocID="{2D603FFF-D0AF-401C-B7B5-50B25CB4AF5A}" presName="node" presStyleLbl="node1" presStyleIdx="4" presStyleCnt="5" custScaleX="147271" custScaleY="195626" custRadScaleRad="104246" custRadScaleInc="-29773">
        <dgm:presLayoutVars>
          <dgm:bulletEnabled val="1"/>
        </dgm:presLayoutVars>
      </dgm:prSet>
      <dgm:spPr/>
      <dgm:t>
        <a:bodyPr/>
        <a:lstStyle/>
        <a:p>
          <a:endParaRPr lang="en-US"/>
        </a:p>
      </dgm:t>
    </dgm:pt>
    <dgm:pt modelId="{084918F1-737A-465A-AE45-5D685DCB3336}" type="pres">
      <dgm:prSet presAssocID="{2D603FFF-D0AF-401C-B7B5-50B25CB4AF5A}" presName="spNode" presStyleCnt="0"/>
      <dgm:spPr/>
      <dgm:t>
        <a:bodyPr/>
        <a:lstStyle/>
        <a:p>
          <a:endParaRPr lang="en-US"/>
        </a:p>
      </dgm:t>
    </dgm:pt>
    <dgm:pt modelId="{08BF9033-78A2-4FF8-BF21-D98CD7E73357}" type="pres">
      <dgm:prSet presAssocID="{7C053D22-CD13-48EE-AD6C-7908177DCC17}" presName="sibTrans" presStyleLbl="sibTrans1D1" presStyleIdx="4" presStyleCnt="5"/>
      <dgm:spPr/>
      <dgm:t>
        <a:bodyPr/>
        <a:lstStyle/>
        <a:p>
          <a:endParaRPr lang="en-US"/>
        </a:p>
      </dgm:t>
    </dgm:pt>
  </dgm:ptLst>
  <dgm:cxnLst>
    <dgm:cxn modelId="{A3B9BB27-F4F0-4C53-85C5-C8C6B4C40113}" type="presOf" srcId="{2D603FFF-D0AF-401C-B7B5-50B25CB4AF5A}" destId="{75D6BCA0-DD5C-4461-9C57-AD07689A3A82}" srcOrd="0" destOrd="0" presId="urn:microsoft.com/office/officeart/2005/8/layout/cycle6"/>
    <dgm:cxn modelId="{F3B6D436-C98E-4F4A-B033-B58AC5074216}" srcId="{00959F95-D4A4-4AED-AD72-486FB28A2986}" destId="{9345C071-DC14-4290-9DD6-FEA68927029D}" srcOrd="1" destOrd="0" parTransId="{88898559-FA02-4F89-9439-781BFD8E2047}" sibTransId="{1E45813C-9DA0-48AF-85FE-A92D3BFAF400}"/>
    <dgm:cxn modelId="{E1C7C721-4A32-49FE-B5A4-FC4838404D8C}" srcId="{00959F95-D4A4-4AED-AD72-486FB28A2986}" destId="{E5B9B3C0-70BB-4294-BC39-C287365F8274}" srcOrd="2" destOrd="0" parTransId="{4C282794-D2C7-46B9-88BD-294CA17B52B9}" sibTransId="{E070EC5D-010E-413D-970D-65E0EDC02881}"/>
    <dgm:cxn modelId="{55835D06-C5FC-434D-B9BC-17F5DF90B10F}" type="presOf" srcId="{E070EC5D-010E-413D-970D-65E0EDC02881}" destId="{09BB1950-8B80-4DEE-BEE3-DDF8762F38AE}" srcOrd="0" destOrd="0" presId="urn:microsoft.com/office/officeart/2005/8/layout/cycle6"/>
    <dgm:cxn modelId="{40FFEBED-87D5-4B3A-9671-69BB557E502B}" type="presOf" srcId="{F24F66B2-1E86-4755-9D68-6F6C559D3408}" destId="{15E804F1-3723-474E-97D2-562F2B6E626D}" srcOrd="0" destOrd="0" presId="urn:microsoft.com/office/officeart/2005/8/layout/cycle6"/>
    <dgm:cxn modelId="{6D82B65B-8DFF-4805-94E3-77C95429D38B}" type="presOf" srcId="{00959F95-D4A4-4AED-AD72-486FB28A2986}" destId="{F89AEB5F-3E16-4ABE-BFF8-E2C348BE010B}" srcOrd="0" destOrd="0" presId="urn:microsoft.com/office/officeart/2005/8/layout/cycle6"/>
    <dgm:cxn modelId="{1902E8A0-C567-4BCC-B136-1E54262B07F2}" type="presOf" srcId="{1E45813C-9DA0-48AF-85FE-A92D3BFAF400}" destId="{7880D028-2DE8-4C0B-A52E-3879B0FAD608}" srcOrd="0" destOrd="0" presId="urn:microsoft.com/office/officeart/2005/8/layout/cycle6"/>
    <dgm:cxn modelId="{A52A53EC-4AFE-4E87-8AE3-C8C0D0F69B54}" type="presOf" srcId="{E5B9B3C0-70BB-4294-BC39-C287365F8274}" destId="{4044EB0B-AAF2-48FC-AC15-F3E851291BEA}" srcOrd="0" destOrd="0" presId="urn:microsoft.com/office/officeart/2005/8/layout/cycle6"/>
    <dgm:cxn modelId="{1847E8EC-2C1A-4996-95E2-6B7F5876CAB2}" type="presOf" srcId="{6518A600-4B37-4739-8A76-B3FD46D4AB1A}" destId="{6DBE8030-E34A-45DC-8DE8-9265F41C8D37}" srcOrd="0" destOrd="0" presId="urn:microsoft.com/office/officeart/2005/8/layout/cycle6"/>
    <dgm:cxn modelId="{A76F18F6-E2B3-472C-91BD-CAAFF90BA0D1}" type="presOf" srcId="{96C3BEAC-B1C8-4444-8701-BFD6F0485015}" destId="{F442A2EE-0CB5-4630-9F2F-C200B976A369}" srcOrd="0" destOrd="0" presId="urn:microsoft.com/office/officeart/2005/8/layout/cycle6"/>
    <dgm:cxn modelId="{9BCC73AF-2620-4FFC-AF16-71DA65FBB879}" srcId="{00959F95-D4A4-4AED-AD72-486FB28A2986}" destId="{0019F447-7C2B-4E78-B65C-3FAF6EB57223}" srcOrd="3" destOrd="0" parTransId="{7122EB90-15C8-4E62-924A-A9A74D7E8214}" sibTransId="{6518A600-4B37-4739-8A76-B3FD46D4AB1A}"/>
    <dgm:cxn modelId="{9242386C-397A-404C-8732-290C58957F9A}" srcId="{00959F95-D4A4-4AED-AD72-486FB28A2986}" destId="{96C3BEAC-B1C8-4444-8701-BFD6F0485015}" srcOrd="0" destOrd="0" parTransId="{9C71D0FF-1A1A-4784-B083-0F28D92E2E88}" sibTransId="{F24F66B2-1E86-4755-9D68-6F6C559D3408}"/>
    <dgm:cxn modelId="{77BC7731-330E-4D5F-93BB-C09C2A15056D}" srcId="{00959F95-D4A4-4AED-AD72-486FB28A2986}" destId="{2D603FFF-D0AF-401C-B7B5-50B25CB4AF5A}" srcOrd="4" destOrd="0" parTransId="{A6B16559-8C16-44CD-BCD8-241C05E01848}" sibTransId="{7C053D22-CD13-48EE-AD6C-7908177DCC17}"/>
    <dgm:cxn modelId="{5DE2886F-266E-4B23-8DC5-B50332011322}" type="presOf" srcId="{7C053D22-CD13-48EE-AD6C-7908177DCC17}" destId="{08BF9033-78A2-4FF8-BF21-D98CD7E73357}" srcOrd="0" destOrd="0" presId="urn:microsoft.com/office/officeart/2005/8/layout/cycle6"/>
    <dgm:cxn modelId="{955FD77B-360F-4777-B001-9F1F99899EF7}" type="presOf" srcId="{0019F447-7C2B-4E78-B65C-3FAF6EB57223}" destId="{45DB5433-821C-42A4-9582-9AF288F1E096}" srcOrd="0" destOrd="0" presId="urn:microsoft.com/office/officeart/2005/8/layout/cycle6"/>
    <dgm:cxn modelId="{A93F35AD-D9A7-4DAD-B4DA-79DD59C3404B}" type="presOf" srcId="{9345C071-DC14-4290-9DD6-FEA68927029D}" destId="{ACA352B8-FC78-477B-BDC0-41F3F51ACA6B}" srcOrd="0" destOrd="0" presId="urn:microsoft.com/office/officeart/2005/8/layout/cycle6"/>
    <dgm:cxn modelId="{F39D7EFB-3023-4C9D-87E0-102203EA95D6}" type="presParOf" srcId="{F89AEB5F-3E16-4ABE-BFF8-E2C348BE010B}" destId="{F442A2EE-0CB5-4630-9F2F-C200B976A369}" srcOrd="0" destOrd="0" presId="urn:microsoft.com/office/officeart/2005/8/layout/cycle6"/>
    <dgm:cxn modelId="{AF4D5015-7FBD-4C3C-B780-46B0F4ED849B}" type="presParOf" srcId="{F89AEB5F-3E16-4ABE-BFF8-E2C348BE010B}" destId="{8FDF02B1-BC23-4629-B16D-5F88F4725D6C}" srcOrd="1" destOrd="0" presId="urn:microsoft.com/office/officeart/2005/8/layout/cycle6"/>
    <dgm:cxn modelId="{BEEBA23D-3EDB-4327-AF56-99F3586428DA}" type="presParOf" srcId="{F89AEB5F-3E16-4ABE-BFF8-E2C348BE010B}" destId="{15E804F1-3723-474E-97D2-562F2B6E626D}" srcOrd="2" destOrd="0" presId="urn:microsoft.com/office/officeart/2005/8/layout/cycle6"/>
    <dgm:cxn modelId="{10487CAA-8158-4CA6-AC94-14103A3FB049}" type="presParOf" srcId="{F89AEB5F-3E16-4ABE-BFF8-E2C348BE010B}" destId="{ACA352B8-FC78-477B-BDC0-41F3F51ACA6B}" srcOrd="3" destOrd="0" presId="urn:microsoft.com/office/officeart/2005/8/layout/cycle6"/>
    <dgm:cxn modelId="{2C9FFD94-604A-4513-8396-D8BDD2E1A622}" type="presParOf" srcId="{F89AEB5F-3E16-4ABE-BFF8-E2C348BE010B}" destId="{78E994E7-AC1D-49AB-B08F-A6E0BA922155}" srcOrd="4" destOrd="0" presId="urn:microsoft.com/office/officeart/2005/8/layout/cycle6"/>
    <dgm:cxn modelId="{D2E8A5F9-451E-4040-A8D6-7B5582A4F88D}" type="presParOf" srcId="{F89AEB5F-3E16-4ABE-BFF8-E2C348BE010B}" destId="{7880D028-2DE8-4C0B-A52E-3879B0FAD608}" srcOrd="5" destOrd="0" presId="urn:microsoft.com/office/officeart/2005/8/layout/cycle6"/>
    <dgm:cxn modelId="{AD09161E-202F-4F79-B169-F38EA340C8BD}" type="presParOf" srcId="{F89AEB5F-3E16-4ABE-BFF8-E2C348BE010B}" destId="{4044EB0B-AAF2-48FC-AC15-F3E851291BEA}" srcOrd="6" destOrd="0" presId="urn:microsoft.com/office/officeart/2005/8/layout/cycle6"/>
    <dgm:cxn modelId="{2187FE78-5BA3-4D8D-B720-D0BF6996127F}" type="presParOf" srcId="{F89AEB5F-3E16-4ABE-BFF8-E2C348BE010B}" destId="{009537BF-99B6-4B27-8068-EF79FE129071}" srcOrd="7" destOrd="0" presId="urn:microsoft.com/office/officeart/2005/8/layout/cycle6"/>
    <dgm:cxn modelId="{A437E0F6-BA45-4AC0-B86F-C0A0A1F36DC3}" type="presParOf" srcId="{F89AEB5F-3E16-4ABE-BFF8-E2C348BE010B}" destId="{09BB1950-8B80-4DEE-BEE3-DDF8762F38AE}" srcOrd="8" destOrd="0" presId="urn:microsoft.com/office/officeart/2005/8/layout/cycle6"/>
    <dgm:cxn modelId="{735771A9-9225-457B-837B-5079839876D0}" type="presParOf" srcId="{F89AEB5F-3E16-4ABE-BFF8-E2C348BE010B}" destId="{45DB5433-821C-42A4-9582-9AF288F1E096}" srcOrd="9" destOrd="0" presId="urn:microsoft.com/office/officeart/2005/8/layout/cycle6"/>
    <dgm:cxn modelId="{4B220980-AC5D-4D48-9B2F-EB724262DDFF}" type="presParOf" srcId="{F89AEB5F-3E16-4ABE-BFF8-E2C348BE010B}" destId="{420356E6-8E2E-4F98-A666-8343321581CA}" srcOrd="10" destOrd="0" presId="urn:microsoft.com/office/officeart/2005/8/layout/cycle6"/>
    <dgm:cxn modelId="{6106BC02-186D-4C0C-A610-F60B3899AEE8}" type="presParOf" srcId="{F89AEB5F-3E16-4ABE-BFF8-E2C348BE010B}" destId="{6DBE8030-E34A-45DC-8DE8-9265F41C8D37}" srcOrd="11" destOrd="0" presId="urn:microsoft.com/office/officeart/2005/8/layout/cycle6"/>
    <dgm:cxn modelId="{88A202E9-7132-409B-937D-EC7ADD610EA7}" type="presParOf" srcId="{F89AEB5F-3E16-4ABE-BFF8-E2C348BE010B}" destId="{75D6BCA0-DD5C-4461-9C57-AD07689A3A82}" srcOrd="12" destOrd="0" presId="urn:microsoft.com/office/officeart/2005/8/layout/cycle6"/>
    <dgm:cxn modelId="{6BEF0CA1-9B54-45B0-9AD0-1B8A0430F145}" type="presParOf" srcId="{F89AEB5F-3E16-4ABE-BFF8-E2C348BE010B}" destId="{084918F1-737A-465A-AE45-5D685DCB3336}" srcOrd="13" destOrd="0" presId="urn:microsoft.com/office/officeart/2005/8/layout/cycle6"/>
    <dgm:cxn modelId="{53E5E26B-1287-4F86-B671-7515ADBEE3DF}" type="presParOf" srcId="{F89AEB5F-3E16-4ABE-BFF8-E2C348BE010B}" destId="{08BF9033-78A2-4FF8-BF21-D98CD7E7335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0A036F-59C9-41D5-8C29-44B24372CBC3}" type="doc">
      <dgm:prSet loTypeId="urn:microsoft.com/office/officeart/2005/8/layout/vList5" loCatId="list" qsTypeId="urn:microsoft.com/office/officeart/2005/8/quickstyle/3d4" qsCatId="3D" csTypeId="urn:microsoft.com/office/officeart/2005/8/colors/colorful5" csCatId="colorful" phldr="1"/>
      <dgm:spPr/>
      <dgm:t>
        <a:bodyPr/>
        <a:lstStyle/>
        <a:p>
          <a:endParaRPr lang="en-US"/>
        </a:p>
      </dgm:t>
    </dgm:pt>
    <dgm:pt modelId="{50B1AA39-9707-4514-AF10-A463A946CB05}">
      <dgm:prSet phldrT="[טקסט]" custT="1"/>
      <dgm:spPr/>
      <dgm:t>
        <a:bodyPr/>
        <a:lstStyle/>
        <a:p>
          <a:pPr algn="ctr" rtl="1"/>
          <a:r>
            <a:rPr lang="he-IL" sz="3300" b="1" dirty="0" smtClean="0">
              <a:solidFill>
                <a:schemeClr val="tx1"/>
              </a:solidFill>
              <a:latin typeface="Arial" pitchFamily="34" charset="0"/>
              <a:cs typeface="Arial" pitchFamily="34" charset="0"/>
            </a:rPr>
            <a:t>פעילות סדירה ושיטתית של אנשי מקצוע ברשת</a:t>
          </a:r>
          <a:endParaRPr lang="en-US" sz="3300" b="1" dirty="0">
            <a:solidFill>
              <a:schemeClr val="tx1"/>
            </a:solidFill>
            <a:latin typeface="Arial" pitchFamily="34" charset="0"/>
            <a:cs typeface="Arial" pitchFamily="34" charset="0"/>
          </a:endParaRPr>
        </a:p>
      </dgm:t>
    </dgm:pt>
    <dgm:pt modelId="{C07F8531-00E3-4101-9C10-14D1E805FE57}" type="parTrans" cxnId="{7B94E346-F786-4028-AC1F-FF6423DD811C}">
      <dgm:prSet/>
      <dgm:spPr/>
      <dgm:t>
        <a:bodyPr/>
        <a:lstStyle/>
        <a:p>
          <a:endParaRPr lang="en-US"/>
        </a:p>
      </dgm:t>
    </dgm:pt>
    <dgm:pt modelId="{C489C1AF-7728-4DBE-AA4F-944111083957}" type="sibTrans" cxnId="{7B94E346-F786-4028-AC1F-FF6423DD811C}">
      <dgm:prSet/>
      <dgm:spPr/>
      <dgm:t>
        <a:bodyPr/>
        <a:lstStyle/>
        <a:p>
          <a:endParaRPr lang="en-US"/>
        </a:p>
      </dgm:t>
    </dgm:pt>
    <dgm:pt modelId="{7C9F0A91-44B3-43E4-B6D4-ABB524E62C07}">
      <dgm:prSet phldrT="[טקסט]" custT="1"/>
      <dgm:spPr/>
      <dgm:t>
        <a:bodyPr/>
        <a:lstStyle/>
        <a:p>
          <a:pPr algn="ctr" rtl="1">
            <a:lnSpc>
              <a:spcPct val="100000"/>
            </a:lnSpc>
          </a:pPr>
          <a:r>
            <a:rPr lang="he-IL" sz="3300" b="1" i="0" dirty="0" smtClean="0">
              <a:solidFill>
                <a:schemeClr val="tx1"/>
              </a:solidFill>
              <a:latin typeface="Arial" pitchFamily="34" charset="0"/>
              <a:cs typeface="Arial" pitchFamily="34" charset="0"/>
            </a:rPr>
            <a:t>נהלים, אתיקה מקצועית מקוונת, ותשתית טכנולוגית נאותה</a:t>
          </a:r>
          <a:endParaRPr lang="en-US" sz="3300" b="1" i="0" dirty="0">
            <a:solidFill>
              <a:schemeClr val="tx1"/>
            </a:solidFill>
            <a:latin typeface="Arial" pitchFamily="34" charset="0"/>
            <a:cs typeface="Arial" pitchFamily="34" charset="0"/>
          </a:endParaRPr>
        </a:p>
      </dgm:t>
    </dgm:pt>
    <dgm:pt modelId="{5307C599-05EF-4CA2-954D-4AD3E8641401}" type="parTrans" cxnId="{B68FD763-4E75-4D32-A807-ABB1213AA854}">
      <dgm:prSet/>
      <dgm:spPr/>
      <dgm:t>
        <a:bodyPr/>
        <a:lstStyle/>
        <a:p>
          <a:endParaRPr lang="en-US"/>
        </a:p>
      </dgm:t>
    </dgm:pt>
    <dgm:pt modelId="{6AC68CE2-66C4-4C71-A99B-5F16F7575306}" type="sibTrans" cxnId="{B68FD763-4E75-4D32-A807-ABB1213AA854}">
      <dgm:prSet/>
      <dgm:spPr/>
      <dgm:t>
        <a:bodyPr/>
        <a:lstStyle/>
        <a:p>
          <a:endParaRPr lang="en-US"/>
        </a:p>
      </dgm:t>
    </dgm:pt>
    <dgm:pt modelId="{5C922763-DE73-4CB3-A7BA-3AB012586D5A}">
      <dgm:prSet phldrT="[טקסט]" custT="1"/>
      <dgm:spPr/>
      <dgm:t>
        <a:bodyPr/>
        <a:lstStyle/>
        <a:p>
          <a:pPr algn="ctr" rtl="1"/>
          <a:r>
            <a:rPr lang="he-IL" sz="3300" b="1" dirty="0" smtClean="0">
              <a:solidFill>
                <a:schemeClr val="tx1"/>
              </a:solidFill>
              <a:latin typeface="Arial" pitchFamily="34" charset="0"/>
              <a:cs typeface="Arial" pitchFamily="34" charset="0"/>
            </a:rPr>
            <a:t>הכשרה ייעודית והדרכה שוטפת</a:t>
          </a:r>
          <a:endParaRPr lang="en-US" sz="3300" b="1" dirty="0">
            <a:solidFill>
              <a:schemeClr val="tx1"/>
            </a:solidFill>
            <a:latin typeface="Arial" pitchFamily="34" charset="0"/>
            <a:cs typeface="Arial" pitchFamily="34" charset="0"/>
          </a:endParaRPr>
        </a:p>
      </dgm:t>
    </dgm:pt>
    <dgm:pt modelId="{262CF65F-5ACE-4638-ADB8-9782063472DF}" type="sibTrans" cxnId="{0B71B1CA-4DF9-4453-BF56-AE69ABDC7660}">
      <dgm:prSet/>
      <dgm:spPr/>
      <dgm:t>
        <a:bodyPr/>
        <a:lstStyle/>
        <a:p>
          <a:endParaRPr lang="en-US"/>
        </a:p>
      </dgm:t>
    </dgm:pt>
    <dgm:pt modelId="{19A2CD3D-B28D-4EDC-AC35-1110A11D3257}" type="parTrans" cxnId="{0B71B1CA-4DF9-4453-BF56-AE69ABDC7660}">
      <dgm:prSet/>
      <dgm:spPr/>
      <dgm:t>
        <a:bodyPr/>
        <a:lstStyle/>
        <a:p>
          <a:endParaRPr lang="en-US"/>
        </a:p>
      </dgm:t>
    </dgm:pt>
    <dgm:pt modelId="{A3F62AE0-8060-4316-A324-02782FA9CF5D}" type="pres">
      <dgm:prSet presAssocID="{440A036F-59C9-41D5-8C29-44B24372CBC3}" presName="Name0" presStyleCnt="0">
        <dgm:presLayoutVars>
          <dgm:dir/>
          <dgm:animLvl val="lvl"/>
          <dgm:resizeHandles val="exact"/>
        </dgm:presLayoutVars>
      </dgm:prSet>
      <dgm:spPr/>
      <dgm:t>
        <a:bodyPr/>
        <a:lstStyle/>
        <a:p>
          <a:endParaRPr lang="en-US"/>
        </a:p>
      </dgm:t>
    </dgm:pt>
    <dgm:pt modelId="{E8A12DFB-5150-43AD-A896-3D190C6B11A6}" type="pres">
      <dgm:prSet presAssocID="{50B1AA39-9707-4514-AF10-A463A946CB05}" presName="linNode" presStyleCnt="0"/>
      <dgm:spPr/>
      <dgm:t>
        <a:bodyPr/>
        <a:lstStyle/>
        <a:p>
          <a:endParaRPr lang="en-US"/>
        </a:p>
      </dgm:t>
    </dgm:pt>
    <dgm:pt modelId="{3CC65864-1DF6-4A4A-9E45-828A2165DDED}" type="pres">
      <dgm:prSet presAssocID="{50B1AA39-9707-4514-AF10-A463A946CB05}" presName="parentText" presStyleLbl="node1" presStyleIdx="0" presStyleCnt="3" custScaleX="277778">
        <dgm:presLayoutVars>
          <dgm:chMax val="1"/>
          <dgm:bulletEnabled val="1"/>
        </dgm:presLayoutVars>
      </dgm:prSet>
      <dgm:spPr/>
      <dgm:t>
        <a:bodyPr/>
        <a:lstStyle/>
        <a:p>
          <a:endParaRPr lang="en-US"/>
        </a:p>
      </dgm:t>
    </dgm:pt>
    <dgm:pt modelId="{05DF556E-CFD7-40A5-A34B-BB5A4C4812D3}" type="pres">
      <dgm:prSet presAssocID="{C489C1AF-7728-4DBE-AA4F-944111083957}" presName="sp" presStyleCnt="0"/>
      <dgm:spPr/>
      <dgm:t>
        <a:bodyPr/>
        <a:lstStyle/>
        <a:p>
          <a:endParaRPr lang="en-US"/>
        </a:p>
      </dgm:t>
    </dgm:pt>
    <dgm:pt modelId="{20129F5E-A25F-413E-9663-9D1FEAF55184}" type="pres">
      <dgm:prSet presAssocID="{5C922763-DE73-4CB3-A7BA-3AB012586D5A}" presName="linNode" presStyleCnt="0"/>
      <dgm:spPr/>
      <dgm:t>
        <a:bodyPr/>
        <a:lstStyle/>
        <a:p>
          <a:endParaRPr lang="en-US"/>
        </a:p>
      </dgm:t>
    </dgm:pt>
    <dgm:pt modelId="{4B5480F2-69E5-42AF-9874-5BCEF5004A8C}" type="pres">
      <dgm:prSet presAssocID="{5C922763-DE73-4CB3-A7BA-3AB012586D5A}" presName="parentText" presStyleLbl="node1" presStyleIdx="1" presStyleCnt="3" custScaleX="277778">
        <dgm:presLayoutVars>
          <dgm:chMax val="1"/>
          <dgm:bulletEnabled val="1"/>
        </dgm:presLayoutVars>
      </dgm:prSet>
      <dgm:spPr/>
      <dgm:t>
        <a:bodyPr/>
        <a:lstStyle/>
        <a:p>
          <a:endParaRPr lang="en-US"/>
        </a:p>
      </dgm:t>
    </dgm:pt>
    <dgm:pt modelId="{3E26BA99-9C62-48FC-AB70-8A5254FAB24F}" type="pres">
      <dgm:prSet presAssocID="{262CF65F-5ACE-4638-ADB8-9782063472DF}" presName="sp" presStyleCnt="0"/>
      <dgm:spPr/>
      <dgm:t>
        <a:bodyPr/>
        <a:lstStyle/>
        <a:p>
          <a:endParaRPr lang="en-US"/>
        </a:p>
      </dgm:t>
    </dgm:pt>
    <dgm:pt modelId="{04510561-7410-4D8A-B0D2-8E402B63A461}" type="pres">
      <dgm:prSet presAssocID="{7C9F0A91-44B3-43E4-B6D4-ABB524E62C07}" presName="linNode" presStyleCnt="0"/>
      <dgm:spPr/>
      <dgm:t>
        <a:bodyPr/>
        <a:lstStyle/>
        <a:p>
          <a:endParaRPr lang="en-US"/>
        </a:p>
      </dgm:t>
    </dgm:pt>
    <dgm:pt modelId="{311E5301-2382-4E3F-B8C5-02B6D9C4F71F}" type="pres">
      <dgm:prSet presAssocID="{7C9F0A91-44B3-43E4-B6D4-ABB524E62C07}" presName="parentText" presStyleLbl="node1" presStyleIdx="2" presStyleCnt="3" custScaleX="277778">
        <dgm:presLayoutVars>
          <dgm:chMax val="1"/>
          <dgm:bulletEnabled val="1"/>
        </dgm:presLayoutVars>
      </dgm:prSet>
      <dgm:spPr/>
      <dgm:t>
        <a:bodyPr/>
        <a:lstStyle/>
        <a:p>
          <a:endParaRPr lang="en-US"/>
        </a:p>
      </dgm:t>
    </dgm:pt>
  </dgm:ptLst>
  <dgm:cxnLst>
    <dgm:cxn modelId="{2180104D-25C5-44C9-B337-D6174EEBB119}" type="presOf" srcId="{50B1AA39-9707-4514-AF10-A463A946CB05}" destId="{3CC65864-1DF6-4A4A-9E45-828A2165DDED}" srcOrd="0" destOrd="0" presId="urn:microsoft.com/office/officeart/2005/8/layout/vList5"/>
    <dgm:cxn modelId="{B68FD763-4E75-4D32-A807-ABB1213AA854}" srcId="{440A036F-59C9-41D5-8C29-44B24372CBC3}" destId="{7C9F0A91-44B3-43E4-B6D4-ABB524E62C07}" srcOrd="2" destOrd="0" parTransId="{5307C599-05EF-4CA2-954D-4AD3E8641401}" sibTransId="{6AC68CE2-66C4-4C71-A99B-5F16F7575306}"/>
    <dgm:cxn modelId="{E7BF4955-4032-4CDA-BB80-80A1276E1F5F}" type="presOf" srcId="{7C9F0A91-44B3-43E4-B6D4-ABB524E62C07}" destId="{311E5301-2382-4E3F-B8C5-02B6D9C4F71F}" srcOrd="0" destOrd="0" presId="urn:microsoft.com/office/officeart/2005/8/layout/vList5"/>
    <dgm:cxn modelId="{0B71B1CA-4DF9-4453-BF56-AE69ABDC7660}" srcId="{440A036F-59C9-41D5-8C29-44B24372CBC3}" destId="{5C922763-DE73-4CB3-A7BA-3AB012586D5A}" srcOrd="1" destOrd="0" parTransId="{19A2CD3D-B28D-4EDC-AC35-1110A11D3257}" sibTransId="{262CF65F-5ACE-4638-ADB8-9782063472DF}"/>
    <dgm:cxn modelId="{3D2FD190-155B-4BB6-94D6-600C1C5EBBF7}" type="presOf" srcId="{5C922763-DE73-4CB3-A7BA-3AB012586D5A}" destId="{4B5480F2-69E5-42AF-9874-5BCEF5004A8C}" srcOrd="0" destOrd="0" presId="urn:microsoft.com/office/officeart/2005/8/layout/vList5"/>
    <dgm:cxn modelId="{CBB20D63-9E81-4B48-86AB-7C5E79EC7208}" type="presOf" srcId="{440A036F-59C9-41D5-8C29-44B24372CBC3}" destId="{A3F62AE0-8060-4316-A324-02782FA9CF5D}" srcOrd="0" destOrd="0" presId="urn:microsoft.com/office/officeart/2005/8/layout/vList5"/>
    <dgm:cxn modelId="{7B94E346-F786-4028-AC1F-FF6423DD811C}" srcId="{440A036F-59C9-41D5-8C29-44B24372CBC3}" destId="{50B1AA39-9707-4514-AF10-A463A946CB05}" srcOrd="0" destOrd="0" parTransId="{C07F8531-00E3-4101-9C10-14D1E805FE57}" sibTransId="{C489C1AF-7728-4DBE-AA4F-944111083957}"/>
    <dgm:cxn modelId="{13EEA53B-E99D-44DB-AE39-331D533AA52D}" type="presParOf" srcId="{A3F62AE0-8060-4316-A324-02782FA9CF5D}" destId="{E8A12DFB-5150-43AD-A896-3D190C6B11A6}" srcOrd="0" destOrd="0" presId="urn:microsoft.com/office/officeart/2005/8/layout/vList5"/>
    <dgm:cxn modelId="{F34ABE8E-22B2-49AE-B7AC-826C87A4B4F4}" type="presParOf" srcId="{E8A12DFB-5150-43AD-A896-3D190C6B11A6}" destId="{3CC65864-1DF6-4A4A-9E45-828A2165DDED}" srcOrd="0" destOrd="0" presId="urn:microsoft.com/office/officeart/2005/8/layout/vList5"/>
    <dgm:cxn modelId="{59A0984A-9CB9-40CB-8652-A686B6AA5B6A}" type="presParOf" srcId="{A3F62AE0-8060-4316-A324-02782FA9CF5D}" destId="{05DF556E-CFD7-40A5-A34B-BB5A4C4812D3}" srcOrd="1" destOrd="0" presId="urn:microsoft.com/office/officeart/2005/8/layout/vList5"/>
    <dgm:cxn modelId="{1CCA9BB8-0A86-4ACF-8F60-C2A6352A975F}" type="presParOf" srcId="{A3F62AE0-8060-4316-A324-02782FA9CF5D}" destId="{20129F5E-A25F-413E-9663-9D1FEAF55184}" srcOrd="2" destOrd="0" presId="urn:microsoft.com/office/officeart/2005/8/layout/vList5"/>
    <dgm:cxn modelId="{273DFA54-6F09-404A-8559-CDE19134529B}" type="presParOf" srcId="{20129F5E-A25F-413E-9663-9D1FEAF55184}" destId="{4B5480F2-69E5-42AF-9874-5BCEF5004A8C}" srcOrd="0" destOrd="0" presId="urn:microsoft.com/office/officeart/2005/8/layout/vList5"/>
    <dgm:cxn modelId="{26AD27A8-06B7-4BED-AF57-78D84D31C0C7}" type="presParOf" srcId="{A3F62AE0-8060-4316-A324-02782FA9CF5D}" destId="{3E26BA99-9C62-48FC-AB70-8A5254FAB24F}" srcOrd="3" destOrd="0" presId="urn:microsoft.com/office/officeart/2005/8/layout/vList5"/>
    <dgm:cxn modelId="{3E0BB9D3-127D-4140-9873-A42075C3A043}" type="presParOf" srcId="{A3F62AE0-8060-4316-A324-02782FA9CF5D}" destId="{04510561-7410-4D8A-B0D2-8E402B63A461}" srcOrd="4" destOrd="0" presId="urn:microsoft.com/office/officeart/2005/8/layout/vList5"/>
    <dgm:cxn modelId="{0CAD497E-D1D5-4863-A8C3-544CD4F208FB}" type="presParOf" srcId="{04510561-7410-4D8A-B0D2-8E402B63A461}" destId="{311E5301-2382-4E3F-B8C5-02B6D9C4F71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A2EE-0CB5-4630-9F2F-C200B976A369}">
      <dsp:nvSpPr>
        <dsp:cNvPr id="0" name=""/>
        <dsp:cNvSpPr/>
      </dsp:nvSpPr>
      <dsp:spPr>
        <a:xfrm>
          <a:off x="3004359" y="-233478"/>
          <a:ext cx="2193577" cy="139421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he-IL" sz="2900" b="1" kern="1200" dirty="0" smtClean="0">
              <a:solidFill>
                <a:schemeClr val="tx1"/>
              </a:solidFill>
              <a:latin typeface="Arial" pitchFamily="34" charset="0"/>
              <a:cs typeface="Arial" pitchFamily="34" charset="0"/>
            </a:rPr>
            <a:t>חשש מהפרת הסודיות</a:t>
          </a:r>
          <a:endParaRPr lang="he-IL" sz="2900" b="1" kern="1200" dirty="0">
            <a:solidFill>
              <a:schemeClr val="tx1"/>
            </a:solidFill>
          </a:endParaRPr>
        </a:p>
      </dsp:txBody>
      <dsp:txXfrm>
        <a:off x="3072419" y="-165418"/>
        <a:ext cx="2057457" cy="1258090"/>
      </dsp:txXfrm>
    </dsp:sp>
    <dsp:sp modelId="{15E804F1-3723-474E-97D2-562F2B6E626D}">
      <dsp:nvSpPr>
        <dsp:cNvPr id="0" name=""/>
        <dsp:cNvSpPr/>
      </dsp:nvSpPr>
      <dsp:spPr>
        <a:xfrm>
          <a:off x="2439227" y="613610"/>
          <a:ext cx="3833456" cy="3833456"/>
        </a:xfrm>
        <a:custGeom>
          <a:avLst/>
          <a:gdLst/>
          <a:ahLst/>
          <a:cxnLst/>
          <a:rect l="0" t="0" r="0" b="0"/>
          <a:pathLst>
            <a:path>
              <a:moveTo>
                <a:pt x="2765198" y="198023"/>
              </a:moveTo>
              <a:arcTo wR="1916728" hR="1916728" stAng="17776446" swAng="1278669"/>
            </a:path>
          </a:pathLst>
        </a:custGeom>
        <a:noFill/>
        <a:ln w="100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CA352B8-FC78-477B-BDC0-41F3F51ACA6B}">
      <dsp:nvSpPr>
        <dsp:cNvPr id="0" name=""/>
        <dsp:cNvSpPr/>
      </dsp:nvSpPr>
      <dsp:spPr>
        <a:xfrm>
          <a:off x="5026024" y="1242866"/>
          <a:ext cx="2077411" cy="1288979"/>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he-IL" sz="2900" b="1" kern="1200" dirty="0" smtClean="0">
              <a:solidFill>
                <a:schemeClr val="tx1"/>
              </a:solidFill>
              <a:latin typeface="Arial" pitchFamily="34" charset="0"/>
              <a:cs typeface="Arial" pitchFamily="34" charset="0"/>
            </a:rPr>
            <a:t>חשש מסטיגמה</a:t>
          </a:r>
          <a:endParaRPr lang="he-IL" sz="2900" b="1" kern="1200" dirty="0">
            <a:solidFill>
              <a:schemeClr val="tx1"/>
            </a:solidFill>
          </a:endParaRPr>
        </a:p>
      </dsp:txBody>
      <dsp:txXfrm>
        <a:off x="5088947" y="1305789"/>
        <a:ext cx="1951565" cy="1163133"/>
      </dsp:txXfrm>
    </dsp:sp>
    <dsp:sp modelId="{7880D028-2DE8-4C0B-A52E-3879B0FAD608}">
      <dsp:nvSpPr>
        <dsp:cNvPr id="0" name=""/>
        <dsp:cNvSpPr/>
      </dsp:nvSpPr>
      <dsp:spPr>
        <a:xfrm>
          <a:off x="2346518" y="139383"/>
          <a:ext cx="3833456" cy="3833456"/>
        </a:xfrm>
        <a:custGeom>
          <a:avLst/>
          <a:gdLst/>
          <a:ahLst/>
          <a:cxnLst/>
          <a:rect l="0" t="0" r="0" b="0"/>
          <a:pathLst>
            <a:path>
              <a:moveTo>
                <a:pt x="3772447" y="2396469"/>
              </a:moveTo>
              <a:arcTo wR="1916728" hR="1916728" stAng="869687" swAng="728752"/>
            </a:path>
          </a:pathLst>
        </a:custGeom>
        <a:noFill/>
        <a:ln w="100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4044EB0B-AAF2-48FC-AC15-F3E851291BEA}">
      <dsp:nvSpPr>
        <dsp:cNvPr id="0" name=""/>
        <dsp:cNvSpPr/>
      </dsp:nvSpPr>
      <dsp:spPr>
        <a:xfrm>
          <a:off x="4568822" y="2919256"/>
          <a:ext cx="1909046" cy="158880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he-IL" sz="2900" b="1" kern="1200" dirty="0" smtClean="0">
              <a:solidFill>
                <a:schemeClr val="tx1"/>
              </a:solidFill>
              <a:latin typeface="Arial" pitchFamily="34" charset="0"/>
              <a:cs typeface="Arial" pitchFamily="34" charset="0"/>
            </a:rPr>
            <a:t>קושי בחשיפה אישית</a:t>
          </a:r>
          <a:endParaRPr lang="he-IL" sz="2900" b="1" kern="1200" dirty="0">
            <a:solidFill>
              <a:schemeClr val="tx1"/>
            </a:solidFill>
          </a:endParaRPr>
        </a:p>
      </dsp:txBody>
      <dsp:txXfrm>
        <a:off x="4646381" y="2996815"/>
        <a:ext cx="1753928" cy="1433686"/>
      </dsp:txXfrm>
    </dsp:sp>
    <dsp:sp modelId="{09BB1950-8B80-4DEE-BEE3-DDF8762F38AE}">
      <dsp:nvSpPr>
        <dsp:cNvPr id="0" name=""/>
        <dsp:cNvSpPr/>
      </dsp:nvSpPr>
      <dsp:spPr>
        <a:xfrm>
          <a:off x="2974002" y="466642"/>
          <a:ext cx="3833456" cy="3833456"/>
        </a:xfrm>
        <a:custGeom>
          <a:avLst/>
          <a:gdLst/>
          <a:ahLst/>
          <a:cxnLst/>
          <a:rect l="0" t="0" r="0" b="0"/>
          <a:pathLst>
            <a:path>
              <a:moveTo>
                <a:pt x="1591907" y="3805732"/>
              </a:moveTo>
              <a:arcTo wR="1916728" hR="1916728" stAng="5985407" swAng="519804"/>
            </a:path>
          </a:pathLst>
        </a:custGeom>
        <a:noFill/>
        <a:ln w="100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45DB5433-821C-42A4-9582-9AF288F1E096}">
      <dsp:nvSpPr>
        <dsp:cNvPr id="0" name=""/>
        <dsp:cNvSpPr/>
      </dsp:nvSpPr>
      <dsp:spPr>
        <a:xfrm>
          <a:off x="1978024" y="3132764"/>
          <a:ext cx="2304249" cy="1596513"/>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he-IL" sz="2900" b="1" kern="1200" dirty="0" smtClean="0">
              <a:solidFill>
                <a:schemeClr val="tx1"/>
              </a:solidFill>
              <a:latin typeface="Arial" pitchFamily="34" charset="0"/>
              <a:cs typeface="Arial" pitchFamily="34" charset="0"/>
            </a:rPr>
            <a:t>חוסר היכרות עם גורמי הסיוע המתאימים</a:t>
          </a:r>
          <a:endParaRPr lang="he-IL" sz="2900" b="1" kern="1200" dirty="0">
            <a:solidFill>
              <a:schemeClr val="tx1"/>
            </a:solidFill>
          </a:endParaRPr>
        </a:p>
      </dsp:txBody>
      <dsp:txXfrm>
        <a:off x="2055959" y="3210699"/>
        <a:ext cx="2148379" cy="1440643"/>
      </dsp:txXfrm>
    </dsp:sp>
    <dsp:sp modelId="{6DBE8030-E34A-45DC-8DE8-9265F41C8D37}">
      <dsp:nvSpPr>
        <dsp:cNvPr id="0" name=""/>
        <dsp:cNvSpPr/>
      </dsp:nvSpPr>
      <dsp:spPr>
        <a:xfrm>
          <a:off x="1547868" y="-399681"/>
          <a:ext cx="3833456" cy="3833456"/>
        </a:xfrm>
        <a:custGeom>
          <a:avLst/>
          <a:gdLst/>
          <a:ahLst/>
          <a:cxnLst/>
          <a:rect l="0" t="0" r="0" b="0"/>
          <a:pathLst>
            <a:path>
              <a:moveTo>
                <a:pt x="882921" y="3530757"/>
              </a:moveTo>
              <a:arcTo wR="1916728" hR="1916728" stAng="7358405" swAng="551453"/>
            </a:path>
          </a:pathLst>
        </a:custGeom>
        <a:noFill/>
        <a:ln w="10000" cap="flat"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5D6BCA0-DD5C-4461-9C57-AD07689A3A82}">
      <dsp:nvSpPr>
        <dsp:cNvPr id="0" name=""/>
        <dsp:cNvSpPr/>
      </dsp:nvSpPr>
      <dsp:spPr>
        <a:xfrm>
          <a:off x="1051182" y="1065022"/>
          <a:ext cx="2175203" cy="187811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he-IL" sz="2900" b="1" kern="1200" dirty="0" smtClean="0">
              <a:solidFill>
                <a:schemeClr val="tx1"/>
              </a:solidFill>
              <a:latin typeface="Arial" pitchFamily="34" charset="0"/>
              <a:cs typeface="Arial" pitchFamily="34" charset="0"/>
            </a:rPr>
            <a:t>אכזבה וחוסר אמון במערכות העזרה</a:t>
          </a:r>
          <a:endParaRPr lang="he-IL" sz="2900" b="1" kern="1200" dirty="0">
            <a:solidFill>
              <a:schemeClr val="tx1"/>
            </a:solidFill>
            <a:latin typeface="Arial" pitchFamily="34" charset="0"/>
            <a:cs typeface="Arial" pitchFamily="34" charset="0"/>
          </a:endParaRPr>
        </a:p>
      </dsp:txBody>
      <dsp:txXfrm>
        <a:off x="1142864" y="1156704"/>
        <a:ext cx="1991839" cy="1694752"/>
      </dsp:txXfrm>
    </dsp:sp>
    <dsp:sp modelId="{08BF9033-78A2-4FF8-BF21-D98CD7E73357}">
      <dsp:nvSpPr>
        <dsp:cNvPr id="0" name=""/>
        <dsp:cNvSpPr/>
      </dsp:nvSpPr>
      <dsp:spPr>
        <a:xfrm>
          <a:off x="1897466" y="628960"/>
          <a:ext cx="3833456" cy="3833456"/>
        </a:xfrm>
        <a:custGeom>
          <a:avLst/>
          <a:gdLst/>
          <a:ahLst/>
          <a:cxnLst/>
          <a:rect l="0" t="0" r="0" b="0"/>
          <a:pathLst>
            <a:path>
              <a:moveTo>
                <a:pt x="703292" y="433009"/>
              </a:moveTo>
              <a:arcTo wR="1916728" hR="1916728" stAng="13843352" swAng="848427"/>
            </a:path>
          </a:pathLst>
        </a:custGeom>
        <a:noFill/>
        <a:ln w="1000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65864-1DF6-4A4A-9E45-828A2165DDED}">
      <dsp:nvSpPr>
        <dsp:cNvPr id="0" name=""/>
        <dsp:cNvSpPr/>
      </dsp:nvSpPr>
      <dsp:spPr>
        <a:xfrm>
          <a:off x="4128" y="2344"/>
          <a:ext cx="8453118" cy="1547068"/>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1">
            <a:lnSpc>
              <a:spcPct val="90000"/>
            </a:lnSpc>
            <a:spcBef>
              <a:spcPct val="0"/>
            </a:spcBef>
            <a:spcAft>
              <a:spcPct val="35000"/>
            </a:spcAft>
          </a:pPr>
          <a:r>
            <a:rPr lang="he-IL" sz="3300" b="1" kern="1200" dirty="0" smtClean="0">
              <a:solidFill>
                <a:schemeClr val="tx1"/>
              </a:solidFill>
              <a:latin typeface="Arial" pitchFamily="34" charset="0"/>
              <a:cs typeface="Arial" pitchFamily="34" charset="0"/>
            </a:rPr>
            <a:t>פעילות סדירה ושיטתית של אנשי מקצוע ברשת</a:t>
          </a:r>
          <a:endParaRPr lang="en-US" sz="3300" b="1" kern="1200" dirty="0">
            <a:solidFill>
              <a:schemeClr val="tx1"/>
            </a:solidFill>
            <a:latin typeface="Arial" pitchFamily="34" charset="0"/>
            <a:cs typeface="Arial" pitchFamily="34" charset="0"/>
          </a:endParaRPr>
        </a:p>
      </dsp:txBody>
      <dsp:txXfrm>
        <a:off x="79650" y="77866"/>
        <a:ext cx="8302074" cy="1396024"/>
      </dsp:txXfrm>
    </dsp:sp>
    <dsp:sp modelId="{4B5480F2-69E5-42AF-9874-5BCEF5004A8C}">
      <dsp:nvSpPr>
        <dsp:cNvPr id="0" name=""/>
        <dsp:cNvSpPr/>
      </dsp:nvSpPr>
      <dsp:spPr>
        <a:xfrm>
          <a:off x="4128" y="1626765"/>
          <a:ext cx="8453118" cy="1547068"/>
        </a:xfrm>
        <a:prstGeom prst="roundRect">
          <a:avLst/>
        </a:prstGeom>
        <a:solidFill>
          <a:schemeClr val="accent5">
            <a:hueOff val="-4990872"/>
            <a:satOff val="-7727"/>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1">
            <a:lnSpc>
              <a:spcPct val="90000"/>
            </a:lnSpc>
            <a:spcBef>
              <a:spcPct val="0"/>
            </a:spcBef>
            <a:spcAft>
              <a:spcPct val="35000"/>
            </a:spcAft>
          </a:pPr>
          <a:r>
            <a:rPr lang="he-IL" sz="3300" b="1" kern="1200" dirty="0" smtClean="0">
              <a:solidFill>
                <a:schemeClr val="tx1"/>
              </a:solidFill>
              <a:latin typeface="Arial" pitchFamily="34" charset="0"/>
              <a:cs typeface="Arial" pitchFamily="34" charset="0"/>
            </a:rPr>
            <a:t>הכשרה ייעודית והדרכה שוטפת</a:t>
          </a:r>
          <a:endParaRPr lang="en-US" sz="3300" b="1" kern="1200" dirty="0">
            <a:solidFill>
              <a:schemeClr val="tx1"/>
            </a:solidFill>
            <a:latin typeface="Arial" pitchFamily="34" charset="0"/>
            <a:cs typeface="Arial" pitchFamily="34" charset="0"/>
          </a:endParaRPr>
        </a:p>
      </dsp:txBody>
      <dsp:txXfrm>
        <a:off x="79650" y="1702287"/>
        <a:ext cx="8302074" cy="1396024"/>
      </dsp:txXfrm>
    </dsp:sp>
    <dsp:sp modelId="{311E5301-2382-4E3F-B8C5-02B6D9C4F71F}">
      <dsp:nvSpPr>
        <dsp:cNvPr id="0" name=""/>
        <dsp:cNvSpPr/>
      </dsp:nvSpPr>
      <dsp:spPr>
        <a:xfrm>
          <a:off x="4128" y="3251187"/>
          <a:ext cx="8453118" cy="1547068"/>
        </a:xfrm>
        <a:prstGeom prst="roundRect">
          <a:avLst/>
        </a:prstGeom>
        <a:solidFill>
          <a:schemeClr val="accent5">
            <a:hueOff val="-9981745"/>
            <a:satOff val="-15454"/>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1">
            <a:lnSpc>
              <a:spcPct val="100000"/>
            </a:lnSpc>
            <a:spcBef>
              <a:spcPct val="0"/>
            </a:spcBef>
            <a:spcAft>
              <a:spcPct val="35000"/>
            </a:spcAft>
          </a:pPr>
          <a:r>
            <a:rPr lang="he-IL" sz="3300" b="1" i="0" kern="1200" dirty="0" smtClean="0">
              <a:solidFill>
                <a:schemeClr val="tx1"/>
              </a:solidFill>
              <a:latin typeface="Arial" pitchFamily="34" charset="0"/>
              <a:cs typeface="Arial" pitchFamily="34" charset="0"/>
            </a:rPr>
            <a:t>נהלים, אתיקה מקצועית מקוונת, ותשתית טכנולוגית נאותה</a:t>
          </a:r>
          <a:endParaRPr lang="en-US" sz="3300" b="1" i="0" kern="1200" dirty="0">
            <a:solidFill>
              <a:schemeClr val="tx1"/>
            </a:solidFill>
            <a:latin typeface="Arial" pitchFamily="34" charset="0"/>
            <a:cs typeface="Arial" pitchFamily="34" charset="0"/>
          </a:endParaRPr>
        </a:p>
      </dsp:txBody>
      <dsp:txXfrm>
        <a:off x="79650" y="3326709"/>
        <a:ext cx="8302074" cy="139602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76EA2-1B87-4940-95BE-D5F3D4C91EFA}" type="datetimeFigureOut">
              <a:rPr lang="en-US" smtClean="0"/>
              <a:t>6/29/2014</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15751-5E50-41F0-8F0A-44E392E0EB49}" type="slidenum">
              <a:rPr lang="en-US" smtClean="0"/>
              <a:t>‹#›</a:t>
            </a:fld>
            <a:endParaRPr lang="en-US"/>
          </a:p>
        </p:txBody>
      </p:sp>
    </p:spTree>
    <p:extLst>
      <p:ext uri="{BB962C8B-B14F-4D97-AF65-F5344CB8AC3E}">
        <p14:creationId xmlns:p14="http://schemas.microsoft.com/office/powerpoint/2010/main" val="344195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he-IL"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514350" indent="-514350" algn="r" rtl="1">
              <a:buAutoNum type="arabicPeriod"/>
            </a:pPr>
            <a:r>
              <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לעתים אנו רואים פניות של אנשים </a:t>
            </a:r>
            <a:r>
              <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שבוחנים </a:t>
            </a:r>
            <a:r>
              <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את האפשרות לקבל עזרה – מבקשים לדעת איך זה? מה ההשלכות? האם זה פוגע בסיכויים להתקבל לצבא? הם פוגשים בני נוער כמותם, שמשתפים מהחוויה שלהם. אם הם קיבלו מענה </a:t>
            </a:r>
            <a:r>
              <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אמפטי </a:t>
            </a:r>
            <a:r>
              <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והולם, זה יכול ליצור בהם תחושה שיש גם מבוגרים רגישים שרוצים בטובתם.  </a:t>
            </a:r>
          </a:p>
          <a:p>
            <a:pPr marL="514350" indent="-514350" algn="r" rtl="1">
              <a:buAutoNum type="arabicPeriod"/>
            </a:pPr>
            <a:r>
              <a:rPr kumimoji="0" lang="he-IL" sz="2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בסופ"ש</a:t>
            </a:r>
            <a:r>
              <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בלילה כשיש התקף חרדה, בחופש הגדול ובחגים, בזמנים בהם למשל ידוע שיש יותר עומס במשפחה וחיכוכים ושירות הטיפול המסורתי לא פועל. </a:t>
            </a:r>
          </a:p>
          <a:p>
            <a:pPr marL="514350" indent="-514350" algn="r" rtl="1">
              <a:buAutoNum type="arabicPeriod"/>
            </a:pPr>
            <a:r>
              <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צורך במסגרת השתייכות נוספת, בשיתוף ולבטים. "קביים" לאחר סיום של טיפול מוצלח או פחות מוצלח. </a:t>
            </a:r>
          </a:p>
          <a:p>
            <a:pPr algn="r" rtl="1"/>
            <a:endPar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algn="r" rtl="1"/>
            <a:r>
              <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59% מהנתמכים בצ'אט האישי נמצאים במסגרת טיפולית פנים-אל-פנים; מתוכם 30% פנו לעזרה מקצועית פרונטאלית עקב העזרותם ברשת.</a:t>
            </a:r>
          </a:p>
          <a:p>
            <a:pPr algn="r" rtl="1"/>
            <a:endParaRPr kumimoji="0" lang="he-IL" sz="2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228559" marR="0" lvl="2" indent="0" algn="r" defTabSz="914400" rtl="0" eaLnBrk="1" fontAlgn="auto" latinLnBrk="0" hangingPunct="1">
              <a:lnSpc>
                <a:spcPct val="100000"/>
              </a:lnSpc>
              <a:spcBef>
                <a:spcPts val="0"/>
              </a:spcBef>
              <a:spcAft>
                <a:spcPts val="0"/>
              </a:spcAft>
              <a:buClrTx/>
              <a:buSzTx/>
              <a:buFont typeface="Wingdings" pitchFamily="2" charset="2"/>
              <a:buNone/>
              <a:tabLst/>
              <a:defRPr/>
            </a:pPr>
            <a:r>
              <a:rPr kumimoji="0" lang="he-IL" sz="2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השיח בפורום ובתמיכה האישית, מעודד ואף מאיץ פנייה לטיפול ולעיתים מהווה הרחבה של המרחב הטיפולי.</a:t>
            </a:r>
          </a:p>
          <a:p>
            <a:pPr algn="r" rtl="1"/>
            <a:endParaRPr lang="he-IL" dirty="0" smtClean="0"/>
          </a:p>
          <a:p>
            <a:pPr algn="r" rtl="1"/>
            <a:r>
              <a:rPr lang="he-IL" dirty="0" smtClean="0"/>
              <a:t>זה יותר גם מורכבות, של פיצול</a:t>
            </a:r>
            <a:r>
              <a:rPr lang="he-IL" baseline="0" dirty="0" smtClean="0"/>
              <a:t> – נח יותר לספר דברים לתומך ברשת ולהמנע </a:t>
            </a:r>
            <a:r>
              <a:rPr lang="he-IL" baseline="0" dirty="0" err="1" smtClean="0"/>
              <a:t>מלהביאם</a:t>
            </a:r>
            <a:r>
              <a:rPr lang="he-IL" baseline="0" dirty="0" smtClean="0"/>
              <a:t> לטיפול. אולי אפילו תלות גבוהה מדי במענה הזמין, שמאפשר שליטה גבוהה מאד מה לשתף, מתי, מהנוחות שניתן בכל רגע לסגור את המחשב או להתעלם – דברים שלא מתאפשרים במציאות שמחוץ לרשת. </a:t>
            </a:r>
            <a:endParaRPr lang="en-US" dirty="0"/>
          </a:p>
        </p:txBody>
      </p:sp>
      <p:sp>
        <p:nvSpPr>
          <p:cNvPr id="4" name="מציין מיקום של מספר שקופית 3"/>
          <p:cNvSpPr>
            <a:spLocks noGrp="1"/>
          </p:cNvSpPr>
          <p:nvPr>
            <p:ph type="sldNum" sz="quarter" idx="10"/>
          </p:nvPr>
        </p:nvSpPr>
        <p:spPr/>
        <p:txBody>
          <a:bodyPr/>
          <a:lstStyle/>
          <a:p>
            <a:fld id="{DAB15751-5E50-41F0-8F0A-44E392E0EB49}" type="slidenum">
              <a:rPr lang="en-US" smtClean="0"/>
              <a:t>11</a:t>
            </a:fld>
            <a:endParaRPr lang="en-US"/>
          </a:p>
        </p:txBody>
      </p:sp>
    </p:spTree>
    <p:extLst>
      <p:ext uri="{BB962C8B-B14F-4D97-AF65-F5344CB8AC3E}">
        <p14:creationId xmlns:p14="http://schemas.microsoft.com/office/powerpoint/2010/main" val="392985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t> </a:t>
            </a:r>
            <a:r>
              <a:rPr lang="he-IL" dirty="0" smtClean="0"/>
              <a:t>ממצא ראשון ובולט שעולה בקרב הנתמכים עצמם וגם על ידי התומכים הוא</a:t>
            </a:r>
            <a:r>
              <a:rPr lang="he-IL" baseline="0" dirty="0" smtClean="0"/>
              <a:t> בבחינת </a:t>
            </a:r>
            <a:r>
              <a:rPr lang="he-IL" b="1" baseline="0" dirty="0" smtClean="0"/>
              <a:t>היתרון הוא גם החיסרון</a:t>
            </a:r>
            <a:r>
              <a:rPr lang="he-IL" baseline="0" dirty="0" smtClean="0"/>
              <a:t>. </a:t>
            </a:r>
          </a:p>
          <a:p>
            <a:pPr algn="r" rtl="1"/>
            <a:endParaRPr lang="he-IL" dirty="0" smtClean="0"/>
          </a:p>
          <a:p>
            <a:pPr algn="r" rtl="1"/>
            <a:r>
              <a:rPr lang="he-IL" dirty="0" smtClean="0"/>
              <a:t>אמירות מ</a:t>
            </a:r>
            <a:r>
              <a:rPr lang="he-IL" baseline="0" dirty="0" smtClean="0"/>
              <a:t>ראיונות שקיימתי ומניתוח </a:t>
            </a:r>
            <a:r>
              <a:rPr lang="he-IL" dirty="0" smtClean="0"/>
              <a:t>התוכן מעלים כי אותה אנונימיות למשל,</a:t>
            </a:r>
            <a:r>
              <a:rPr lang="he-IL" baseline="0" dirty="0" smtClean="0"/>
              <a:t> שמאיצה את הפנייה, את השיתוף והחשיפה, היא גם הגורם שלימים מתסכל ויוצר ריחוק באינטראקציה.</a:t>
            </a:r>
            <a:r>
              <a:rPr lang="en-US" dirty="0" smtClean="0"/>
              <a:t> </a:t>
            </a:r>
            <a:endParaRPr lang="he-IL" dirty="0" smtClean="0"/>
          </a:p>
          <a:p>
            <a:pPr algn="r" rtl="1"/>
            <a:endParaRPr lang="he-IL" baseline="0" dirty="0" smtClean="0"/>
          </a:p>
          <a:p>
            <a:pPr algn="r" rtl="1"/>
            <a:r>
              <a:rPr lang="he-IL" baseline="0" dirty="0" smtClean="0"/>
              <a:t>בנוגע לנגישות הגבוהה של הפורום והצ'אט: </a:t>
            </a:r>
            <a:r>
              <a:rPr lang="he-IL" baseline="0" dirty="0" smtClean="0"/>
              <a:t>לעיתים </a:t>
            </a:r>
            <a:r>
              <a:rPr lang="he-IL" baseline="0" dirty="0" smtClean="0"/>
              <a:t>משמש כרועץ, זה מוביל לתלות ואף להתמכרות. ישנם בני נוער ש"מתפזרים" בין אתרי סיוע ברשת : ער"ן, סה"ר, עלם וכיו"ב... והפיצול הזה כפי שכולנו יודעים אינו מטיב. </a:t>
            </a:r>
          </a:p>
          <a:p>
            <a:pPr algn="r" rtl="1"/>
            <a:endParaRPr lang="he-IL" baseline="0" dirty="0" smtClean="0"/>
          </a:p>
          <a:p>
            <a:pPr algn="r" rtl="1"/>
            <a:r>
              <a:rPr lang="he-IL" baseline="0" dirty="0" smtClean="0"/>
              <a:t>הכתיבה  - לעתים קשה להם להתבטא בכתב בעת סערה נפשית. כמובן שערוצים נוספים כמו שימוש במצלמה ומיקרופון עשויים לסייע, אך כאמור מרבית השירותים הללו נסמכים על תקשורת טקסטואלית בלבד. </a:t>
            </a:r>
          </a:p>
          <a:p>
            <a:pPr algn="r" rtl="1"/>
            <a:endParaRPr lang="en-US"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0096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r" rtl="1"/>
            <a:r>
              <a:rPr lang="he-IL" baseline="0" dirty="0" smtClean="0"/>
              <a:t>אנחנו מדברים בכל זאת על תחום חדש יחסית בקנה מידה מחקרי. זהו דור ראשון של מחקרים, כ- 20 שנה ולכן יש בו לא מעט תחלואות, פערים, אי אחידות </a:t>
            </a:r>
            <a:r>
              <a:rPr lang="he-IL" baseline="0" dirty="0" err="1" smtClean="0"/>
              <a:t>וכו</a:t>
            </a:r>
            <a:r>
              <a:rPr lang="he-IL" baseline="0" dirty="0" smtClean="0"/>
              <a:t>', שמאפיינים תחום חדש. </a:t>
            </a:r>
          </a:p>
          <a:p>
            <a:pPr algn="r" rtl="1"/>
            <a:r>
              <a:rPr lang="he-IL" baseline="0" dirty="0" smtClean="0"/>
              <a:t>המחקרים בתחומי מדעי ההתנהגות, ניסו בשנים הראשונות להבין את התופעה הזו של שימוש באינטרנט כחלק מפעולה חברתית ובהקשרים פסיכולוגיים – באיזה היקפים זה נעשה, מי קהלי היעד, אוכלוסיות שונות שמשתמשות וההשלכות של זה עליהם, עם הזמן, כשאינטרנט התבסס וכבר ונהפך לעובדה קבועה וכך גם פותחו שירותים שונים, בתחילת שנות האלפיים, המחקרים התחלו להתמקד בתרומה של השימוש ברשת לאדם – למי זה עוזר, למי פחות? איך זה ביחס לטיפול פרונטאלי ?  מחקרים רבים הראו תוצאות יפות מאד.  </a:t>
            </a:r>
          </a:p>
          <a:p>
            <a:pPr algn="r" rtl="1"/>
            <a:r>
              <a:rPr lang="he-IL" baseline="0" dirty="0" smtClean="0"/>
              <a:t>בשנים האחרונות אנחנו עדים לגל מסיבי של מחקרים שבוחנים את התהליך עצמו במתרחב בתיווך הקשר, אלו הם גם מחקרים כמותיים רחבי היקף, אף גם המון מחקרים איכותניים, שבוחנים את סביבת הפעילות הטבעית עצמה, אם בניתוח תוכן של טקסטים, אם בראיונות עם אנשים שנעזרים בפועל ברשת – והמטרה היא </a:t>
            </a:r>
            <a:r>
              <a:rPr lang="he-IL" baseline="0" dirty="0" err="1" smtClean="0"/>
              <a:t>להכנס</a:t>
            </a:r>
            <a:r>
              <a:rPr lang="he-IL" baseline="0" dirty="0" smtClean="0"/>
              <a:t> לעובי הקורה של התהליך התרפויטי הזה – מה המוטיבציה של אדם שפונה לעזרה ברשת? איזו עזרה הוא מבקש לקבל? איזה מפגש נוצר בין עוזר ונעזר אנונימיים, כיצד מתפתחת אמפתיה, הבנה, הקשבה, חמימות קשר. אחד המושגים החשובים שגם נבחן במידת מה הוא הברית הטיפולית.  </a:t>
            </a:r>
          </a:p>
          <a:p>
            <a:pPr algn="r" rtl="1"/>
            <a:r>
              <a:rPr lang="he-IL" baseline="0" dirty="0" smtClean="0"/>
              <a:t>הבעיה: מרביתם נעשו על נכונות לפנייה, במערכי ניסוי בקרב תלמידים או סטודנטים ולכן כמעט ואין התייחסות לנוער בסיכון ולכאלה שמשתמשים בפועל. </a:t>
            </a:r>
          </a:p>
          <a:p>
            <a:pPr algn="r" rtl="1"/>
            <a:endParaRPr lang="he-IL"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קיימת חשיבות להעריך את מועילותן של האסטרטגיות השונות גם ביחס לתגובתו הסובייקטיבית של הפונה ולמידת שביעות רצונו מהתהליך ותוצאתו. על רקע זה, ראוי לבחון באיזו מידה מדדי ה'ברית הטיפולית', שהתפתחו עבור התערבות הנערכת במפגש פנים אל פנים, ניתנים להכללה במרחב המקוון. </a:t>
            </a:r>
            <a:endParaRPr lang="en-US" sz="1200" kern="1200" dirty="0" smtClean="0">
              <a:solidFill>
                <a:schemeClr val="tx1"/>
              </a:solidFill>
              <a:effectLst/>
              <a:latin typeface="+mn-lt"/>
              <a:ea typeface="+mn-ea"/>
              <a:cs typeface="+mn-cs"/>
            </a:endParaRPr>
          </a:p>
          <a:p>
            <a:pPr algn="r" rtl="1"/>
            <a:endParaRPr lang="he-IL" dirty="0" smtClean="0"/>
          </a:p>
          <a:p>
            <a:pPr lvl="0" algn="r" rtl="1"/>
            <a:r>
              <a:rPr lang="he-IL" sz="1200" b="1" kern="1200" dirty="0" smtClean="0">
                <a:solidFill>
                  <a:schemeClr val="tx1"/>
                </a:solidFill>
                <a:effectLst/>
                <a:latin typeface="+mn-lt"/>
                <a:ea typeface="+mn-ea"/>
                <a:cs typeface="+mn-cs"/>
              </a:rPr>
              <a:t>בחינת האפקטיביות (מועילות) של ההתערבות המקוונת</a:t>
            </a:r>
            <a:endParaRPr lang="en-US" sz="1200" kern="1200" dirty="0" smtClean="0">
              <a:solidFill>
                <a:schemeClr val="tx1"/>
              </a:solidFill>
              <a:effectLst/>
              <a:latin typeface="+mn-lt"/>
              <a:ea typeface="+mn-ea"/>
              <a:cs typeface="+mn-cs"/>
            </a:endParaRPr>
          </a:p>
          <a:p>
            <a:pPr algn="r" rtl="1"/>
            <a:r>
              <a:rPr lang="he-IL" sz="1200" kern="1200" dirty="0" smtClean="0">
                <a:solidFill>
                  <a:schemeClr val="tx1"/>
                </a:solidFill>
                <a:effectLst/>
                <a:latin typeface="+mn-lt"/>
                <a:ea typeface="+mn-ea"/>
                <a:cs typeface="+mn-cs"/>
              </a:rPr>
              <a:t>מחקרים רבים מעידים כי בכוחה של הרשת לבסס מערכת יחסים טיפולית בצורה מוצלחת (לדוגמה </a:t>
            </a:r>
            <a:r>
              <a:rPr lang="en-US" sz="1200" kern="1200" dirty="0" smtClean="0">
                <a:solidFill>
                  <a:schemeClr val="tx1"/>
                </a:solidFill>
                <a:effectLst/>
                <a:latin typeface="+mn-lt"/>
                <a:ea typeface="+mn-ea"/>
                <a:cs typeface="+mn-cs"/>
              </a:rPr>
              <a:t>Barak &amp; Bloch, 2006</a:t>
            </a:r>
            <a:r>
              <a:rPr lang="he-IL" sz="1200" kern="1200" dirty="0" smtClean="0">
                <a:solidFill>
                  <a:schemeClr val="tx1"/>
                </a:solidFill>
                <a:effectLst/>
                <a:latin typeface="+mn-lt"/>
                <a:ea typeface="+mn-ea"/>
                <a:cs typeface="+mn-cs"/>
              </a:rPr>
              <a:t>), כאשר שביעות הרצון של הפונים להתערבות מקוונת, דומה לאלו שצרכו שירותים פרונטליים </a:t>
            </a:r>
            <a:r>
              <a:rPr lang="en-US" sz="1200" kern="1200" dirty="0" smtClean="0">
                <a:solidFill>
                  <a:schemeClr val="tx1"/>
                </a:solidFill>
                <a:effectLst/>
                <a:latin typeface="+mn-lt"/>
                <a:ea typeface="+mn-ea"/>
                <a:cs typeface="+mn-cs"/>
              </a:rPr>
              <a:t>&amp; Barak, 2010) Finn</a:t>
            </a:r>
            <a:r>
              <a:rPr lang="he-IL" sz="1200" kern="1200" dirty="0" smtClean="0">
                <a:solidFill>
                  <a:schemeClr val="tx1"/>
                </a:solidFill>
                <a:effectLst/>
                <a:latin typeface="+mn-lt"/>
                <a:ea typeface="+mn-ea"/>
                <a:cs typeface="+mn-cs"/>
              </a:rPr>
              <a:t>). במחקר מטה-אנליזה מקיף, נבדקו 64 מחקרים שונים שבחנו את אפקטיביות הטיפול המקוון ובייחוד השפעתם של משתנים מתווכים בעלי אינטראקציה עם תוצאות הטיפול, באמצעות מגוון התערבויות פסיכולוגיות ומוקדי בעיה,, נמצא כי הממוצע המשוקלל הכללי של עוצמת הקשר בין המשתנים דומה לגודל האפקט הבינוני</a:t>
            </a:r>
            <a:r>
              <a:rPr lang="he-IL" sz="1200" kern="1200" baseline="0" dirty="0" smtClean="0">
                <a:solidFill>
                  <a:schemeClr val="tx1"/>
                </a:solidFill>
                <a:effectLst/>
                <a:latin typeface="+mn-lt"/>
                <a:ea typeface="+mn-ea"/>
                <a:cs typeface="+mn-cs"/>
              </a:rPr>
              <a:t> (0.53</a:t>
            </a:r>
            <a:r>
              <a:rPr lang="en-US" sz="1200" kern="1200" baseline="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של טיפול פנים אל פנים. ובכלל זאת הגישה דינאמית, טיפול קוגנטיבי-התנהגותי</a:t>
            </a:r>
            <a:r>
              <a:rPr lang="he-IL" sz="1200" kern="1200" baseline="0" dirty="0" smtClean="0">
                <a:solidFill>
                  <a:schemeClr val="tx1"/>
                </a:solidFill>
                <a:effectLst/>
                <a:latin typeface="+mn-lt"/>
                <a:ea typeface="+mn-ea"/>
                <a:cs typeface="+mn-cs"/>
              </a:rPr>
              <a:t> וכו' . מבחינת סוגי הבעיות, </a:t>
            </a:r>
            <a:r>
              <a:rPr lang="en-US" sz="1200" kern="1200" baseline="0" dirty="0" smtClean="0">
                <a:solidFill>
                  <a:schemeClr val="tx1"/>
                </a:solidFill>
                <a:effectLst/>
                <a:latin typeface="+mn-lt"/>
                <a:ea typeface="+mn-ea"/>
                <a:cs typeface="+mn-cs"/>
              </a:rPr>
              <a:t>PTSD  </a:t>
            </a:r>
            <a:r>
              <a:rPr lang="he-IL" sz="1200" kern="1200" baseline="0" dirty="0" smtClean="0">
                <a:solidFill>
                  <a:schemeClr val="tx1"/>
                </a:solidFill>
                <a:effectLst/>
                <a:latin typeface="+mn-lt"/>
                <a:ea typeface="+mn-ea"/>
                <a:cs typeface="+mn-cs"/>
              </a:rPr>
              <a:t> נמצאה עם ממוצע גודל האפקט הגבוה בותר (</a:t>
            </a:r>
            <a:r>
              <a:rPr lang="en-US" sz="1200" kern="1200" baseline="0" dirty="0" smtClean="0">
                <a:solidFill>
                  <a:schemeClr val="tx1"/>
                </a:solidFill>
                <a:effectLst/>
                <a:latin typeface="+mn-lt"/>
                <a:ea typeface="+mn-ea"/>
                <a:cs typeface="+mn-cs"/>
              </a:rPr>
              <a:t>0.88</a:t>
            </a:r>
            <a:r>
              <a:rPr lang="he-IL" sz="1200" kern="1200" baseline="0" dirty="0" smtClean="0">
                <a:solidFill>
                  <a:schemeClr val="tx1"/>
                </a:solidFill>
                <a:effectLst/>
                <a:latin typeface="+mn-lt"/>
                <a:ea typeface="+mn-ea"/>
                <a:cs typeface="+mn-cs"/>
              </a:rPr>
              <a:t>) ולאחריה הפרעות פניקה וחרדה (0.80), הפסקת עישון (0.62). דכאון (0.32). בעיות שעיקרן פיזיולוגי הגיעו לגודל אפקט נמוך. עוד נמצא, כי צעירים עד גיל 18 הם הקבוצה עם גודל האפקט הכי נמוך (0.15) ובגילאי 25-39 גודל האפקט מגיע ל 0.62. אבל צריך לציין כי רק 10% מבין המחקרים נעשו בקרב צעירים עד גיל 18, לכן צריך לקחת את הנתון הזה בזהירות. כמו כן, נמצא כי טיפול פרטני נמצא כאפקטיבי יותר מקבצותי. </a:t>
            </a:r>
          </a:p>
          <a:p>
            <a:pPr algn="r" rtl="1"/>
            <a:endParaRPr lang="he-IL" sz="1200" kern="1200" baseline="0" dirty="0" smtClean="0">
              <a:solidFill>
                <a:schemeClr val="tx1"/>
              </a:solidFill>
              <a:effectLst/>
              <a:latin typeface="+mn-lt"/>
              <a:ea typeface="+mn-ea"/>
              <a:cs typeface="+mn-cs"/>
            </a:endParaRPr>
          </a:p>
          <a:p>
            <a:pPr algn="r" rtl="1"/>
            <a:r>
              <a:rPr lang="he-IL" sz="1200" kern="1200" dirty="0" smtClean="0">
                <a:solidFill>
                  <a:schemeClr val="tx1"/>
                </a:solidFill>
                <a:effectLst/>
                <a:latin typeface="+mn-lt"/>
                <a:ea typeface="+mn-ea"/>
                <a:cs typeface="+mn-cs"/>
              </a:rPr>
              <a:t>בחינת האפקטיביות של התערבויות פסיכולוגיות מקוונות הובילו עם השנים למדידת משתנים שונים, ובניהם נבדקת השפעת הברית הטיפולית </a:t>
            </a:r>
            <a:r>
              <a:rPr lang="en-US" sz="1200" kern="1200" dirty="0" smtClean="0">
                <a:solidFill>
                  <a:schemeClr val="tx1"/>
                </a:solidFill>
                <a:effectLst/>
                <a:latin typeface="+mn-lt"/>
                <a:ea typeface="+mn-ea"/>
                <a:cs typeface="+mn-cs"/>
              </a:rPr>
              <a:t> (Therapeutic Alliance)</a:t>
            </a:r>
            <a:r>
              <a:rPr lang="he-IL" sz="1200" kern="1200" dirty="0" smtClean="0">
                <a:solidFill>
                  <a:schemeClr val="tx1"/>
                </a:solidFill>
                <a:effectLst/>
                <a:latin typeface="+mn-lt"/>
                <a:ea typeface="+mn-ea"/>
                <a:cs typeface="+mn-cs"/>
              </a:rPr>
              <a:t>על תוצאות הטיפול. </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 </a:t>
            </a:r>
          </a:p>
          <a:p>
            <a:pPr algn="r" rtl="1"/>
            <a:r>
              <a:rPr lang="he-IL" dirty="0" smtClean="0"/>
              <a:t>הברית הטיפולית, אותה מערכת</a:t>
            </a:r>
            <a:r>
              <a:rPr lang="he-IL" baseline="0" dirty="0" smtClean="0"/>
              <a:t> יחסים בין המטפל והמטופל המבוססת על בונדינג, אמון ויחסים חיוביים, </a:t>
            </a:r>
            <a:r>
              <a:rPr lang="he-IL" dirty="0" smtClean="0"/>
              <a:t>נמצאה בטיפול</a:t>
            </a:r>
            <a:r>
              <a:rPr lang="he-IL" baseline="0" dirty="0" smtClean="0"/>
              <a:t> במבוגרים כגורם משמעותי לכלל המודלים הטיפוליים, וכמנבה הטוב ביותר לתוצאות הטיפול. לעומת זאת הממצאים עבור מתבגרים שונים ומורכבים יותר, מכיוון שמרבית המחקרים בדבר תהליך התפחותה של הברית הטיפולית ותוצאותיה התמקדו בהקודת המבט של המטפל ולרוב במתודולוגיה רטרוספקטיבית. הניסיונות להכליל את הממצאים הללו לתפיסות של מתבגרים מעוררים קשיים בשל ההתפתחות הקוגנטיבית והשינויים הרגשיים המאפיינים  את גיל ההתבגרות. </a:t>
            </a:r>
          </a:p>
          <a:p>
            <a:pPr algn="r" rtl="1"/>
            <a:endParaRPr lang="he-IL" baseline="0" dirty="0" smtClean="0"/>
          </a:p>
          <a:p>
            <a:pPr algn="r" rtl="1"/>
            <a:r>
              <a:rPr lang="he-IL" baseline="0" dirty="0" smtClean="0"/>
              <a:t>עמחקרים מעטים בלבד מתייחסים לאופן שבו ברית טיפולית מתגבשת בקשר מקוון ועל ביטוייה. ולכן לא ברור מידת התקפות והרלוונטיות שלה בשיח אינטרנטי. יש מקום לתהות האם המדדים של ברית טיפולית, שהתפתחו באופליין רלוונטים. </a:t>
            </a:r>
          </a:p>
          <a:p>
            <a:pPr algn="r" rtl="1"/>
            <a:r>
              <a:rPr lang="he-IL" baseline="0" dirty="0" smtClean="0"/>
              <a:t>ישנו מחקרמצומצם בהיקפו שנעשה בארה"ב לפני עשור שהעלה</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he-IL" sz="1200" dirty="0" smtClean="0">
                <a:latin typeface="Arial" pitchFamily="34" charset="0"/>
                <a:cs typeface="Arial" pitchFamily="34" charset="0"/>
              </a:rPr>
              <a:t>בחדרי הצ'אט  האישי זוהתה זיקה רגשית גבוהה ותהליכי בניית קשר כבר מעיצומה של השיחה הראשונה. </a:t>
            </a:r>
            <a:endParaRPr lang="en-US" sz="1200" dirty="0" smtClean="0">
              <a:latin typeface="Arial" pitchFamily="34" charset="0"/>
              <a:cs typeface="Arial" pitchFamily="34" charset="0"/>
            </a:endParaRPr>
          </a:p>
          <a:p>
            <a:endParaRPr lang="en-US" dirty="0"/>
          </a:p>
        </p:txBody>
      </p:sp>
      <p:sp>
        <p:nvSpPr>
          <p:cNvPr id="4" name="מציין מיקום של מספר שקופית 3"/>
          <p:cNvSpPr>
            <a:spLocks noGrp="1"/>
          </p:cNvSpPr>
          <p:nvPr>
            <p:ph type="sldNum" sz="quarter" idx="10"/>
          </p:nvPr>
        </p:nvSpPr>
        <p:spPr/>
        <p:txBody>
          <a:bodyPr/>
          <a:lstStyle/>
          <a:p>
            <a:fld id="{DAB15751-5E50-41F0-8F0A-44E392E0EB49}" type="slidenum">
              <a:rPr lang="en-US" smtClean="0"/>
              <a:t>16</a:t>
            </a:fld>
            <a:endParaRPr lang="en-US"/>
          </a:p>
        </p:txBody>
      </p:sp>
    </p:spTree>
    <p:extLst>
      <p:ext uri="{BB962C8B-B14F-4D97-AF65-F5344CB8AC3E}">
        <p14:creationId xmlns:p14="http://schemas.microsoft.com/office/powerpoint/2010/main" val="268863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smtClean="0"/>
              <a:t>עם זאת, עדיין נשרש המשך הבנת הגורמים אשר "עוזרים בעזרה" ברשת. </a:t>
            </a:r>
            <a:endParaRPr lang="en-US" dirty="0"/>
          </a:p>
        </p:txBody>
      </p:sp>
      <p:sp>
        <p:nvSpPr>
          <p:cNvPr id="4" name="מציין מיקום של מספר שקופית 3"/>
          <p:cNvSpPr>
            <a:spLocks noGrp="1"/>
          </p:cNvSpPr>
          <p:nvPr>
            <p:ph type="sldNum" sz="quarter" idx="10"/>
          </p:nvPr>
        </p:nvSpPr>
        <p:spPr/>
        <p:txBody>
          <a:bodyPr/>
          <a:lstStyle/>
          <a:p>
            <a:fld id="{DAB15751-5E50-41F0-8F0A-44E392E0EB49}" type="slidenum">
              <a:rPr lang="en-US" smtClean="0"/>
              <a:t>18</a:t>
            </a:fld>
            <a:endParaRPr lang="en-US"/>
          </a:p>
        </p:txBody>
      </p:sp>
    </p:spTree>
    <p:extLst>
      <p:ext uri="{BB962C8B-B14F-4D97-AF65-F5344CB8AC3E}">
        <p14:creationId xmlns:p14="http://schemas.microsoft.com/office/powerpoint/2010/main" val="425823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he-IL"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smtClean="0"/>
              <a:t>בני נוער "גרים</a:t>
            </a:r>
            <a:r>
              <a:rPr lang="he-IL" baseline="0" dirty="0" smtClean="0"/>
              <a:t>" ברשת ולכן הסבירות שאם יתקלו בדילמה אישית, יזדקקו לקבל אינפורמציה בנושא אינטימי או יהיה במצוקה רגשית, הם יעזרו ברשת, לעתים אף במקור ראשוני ובמקרים אחרים כמקור בלבדי. </a:t>
            </a:r>
          </a:p>
          <a:p>
            <a:pPr algn="r"/>
            <a:r>
              <a:rPr lang="he-IL" baseline="0" dirty="0" smtClean="0"/>
              <a:t>ברור שמתן עזרה דרך האינטרנט חורג מהרבה דפוסים טיפוליים שאנו מכירים – הקשר האישי, שפת הגוף, מימיקה, </a:t>
            </a:r>
            <a:r>
              <a:rPr lang="he-IL" baseline="0" dirty="0" err="1" smtClean="0"/>
              <a:t>הסטינג</a:t>
            </a:r>
            <a:r>
              <a:rPr lang="he-IL" baseline="0" dirty="0" smtClean="0"/>
              <a:t>, האינטונציה וכו' שלפעמים מספקים אינפורמציה משמעותית ומרחיבים את התמונה המלאה של הקושי עימו מתמודד המתבגר. וגם את סוגיית המוגנות, כיצד ניתן לבסס מסגרת התערבות במרחב המכיל אינטראקציות שליליות וסכנות שנמצאות ברשת. אולם אין ספק כי הפנייה בפועל של המתבגרים לאתרים השונים ברשת, כדי לשאול שאלה בתחום המיני, כדי לפרוק תסכול ומצוקה, מעידים על קיומה של תשתית פסיכולוגית ייחודית, המאפשרת ומחזקת את ההתנהגות הזו והיא שעומדת במוקדם של מחקרים רבים. </a:t>
            </a:r>
          </a:p>
        </p:txBody>
      </p:sp>
      <p:sp>
        <p:nvSpPr>
          <p:cNvPr id="4" name="מציין מיקום של מספר שקופית 3"/>
          <p:cNvSpPr>
            <a:spLocks noGrp="1"/>
          </p:cNvSpPr>
          <p:nvPr>
            <p:ph type="sldNum" sz="quarter" idx="10"/>
          </p:nvPr>
        </p:nvSpPr>
        <p:spPr/>
        <p:txBody>
          <a:bodyPr/>
          <a:lstStyle/>
          <a:p>
            <a:fld id="{DAB15751-5E50-41F0-8F0A-44E392E0EB49}" type="slidenum">
              <a:rPr lang="en-US" smtClean="0"/>
              <a:t>2</a:t>
            </a:fld>
            <a:endParaRPr lang="en-US"/>
          </a:p>
        </p:txBody>
      </p:sp>
    </p:spTree>
    <p:extLst>
      <p:ext uri="{BB962C8B-B14F-4D97-AF65-F5344CB8AC3E}">
        <p14:creationId xmlns:p14="http://schemas.microsoft.com/office/powerpoint/2010/main" val="33394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en-US" dirty="0"/>
          </a:p>
        </p:txBody>
      </p:sp>
      <p:sp>
        <p:nvSpPr>
          <p:cNvPr id="4" name="מציין מיקום של מספר שקופית 3"/>
          <p:cNvSpPr>
            <a:spLocks noGrp="1"/>
          </p:cNvSpPr>
          <p:nvPr>
            <p:ph type="sldNum" sz="quarter" idx="10"/>
          </p:nvPr>
        </p:nvSpPr>
        <p:spPr/>
        <p:txBody>
          <a:bodyPr/>
          <a:lstStyle/>
          <a:p>
            <a:fld id="{DAB15751-5E50-41F0-8F0A-44E392E0EB49}" type="slidenum">
              <a:rPr lang="en-US" smtClean="0"/>
              <a:t>3</a:t>
            </a:fld>
            <a:endParaRPr lang="en-US"/>
          </a:p>
        </p:txBody>
      </p:sp>
    </p:spTree>
    <p:extLst>
      <p:ext uri="{BB962C8B-B14F-4D97-AF65-F5344CB8AC3E}">
        <p14:creationId xmlns:p14="http://schemas.microsoft.com/office/powerpoint/2010/main" val="21047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smtClean="0"/>
              <a:t>מחקר שהסתיים</a:t>
            </a:r>
            <a:r>
              <a:rPr lang="he-IL" baseline="0" dirty="0" smtClean="0"/>
              <a:t> לפני כחצי שנה. </a:t>
            </a:r>
          </a:p>
          <a:p>
            <a:pPr algn="r"/>
            <a:r>
              <a:rPr lang="he-IL" baseline="0" dirty="0" smtClean="0"/>
              <a:t>ייחודי בכך שביצעתי ניתוח כמותי ואיכותני עם בני נוער שפונים בפועל לעזרה ברשת, שכן הרבה מהמחקרים כיום מתמקדים באוכלוסיות "נורמטיביות", מעבירים שאלונים בבתי ספר ובמוסדות אקדמיים ובוחנים כוונות או נכונות להעזר ברשת – מקשה להסיק לגבי הרלוונטיות של הממצאים לגבי נוער בסיכון, לרבות תלמידים שנשרו מבתי הספר.</a:t>
            </a:r>
          </a:p>
          <a:p>
            <a:pPr algn="r"/>
            <a:r>
              <a:rPr lang="he-IL" baseline="0" dirty="0" smtClean="0"/>
              <a:t>שילבתי גם ראיונות כדי להכיר את החוויה מקרוב – את המוטיבציה להעזר ברשת, את </a:t>
            </a:r>
          </a:p>
          <a:p>
            <a:pPr algn="r"/>
            <a:r>
              <a:rPr lang="he-IL" baseline="0" dirty="0" smtClean="0"/>
              <a:t>וגם ניתוח תוכן וכמותי – כדי ללמוד אם יש הבדלים בין בנים לבנות, בין ערוצי העזרה השונים – פורום לעומת צ'אט אישי, מה מסביר בני נוער בטיפול שפונים לרשת לעזרה באופן קבוע?  וגם לשמוע את עמדתם של העוזרים – התומכים שהנם מתנדבים שעברו הכשרה ייעודית ממושכת.  </a:t>
            </a:r>
          </a:p>
          <a:p>
            <a:endParaRPr lang="en-US" dirty="0"/>
          </a:p>
        </p:txBody>
      </p:sp>
      <p:sp>
        <p:nvSpPr>
          <p:cNvPr id="4" name="מציין מיקום של מספר שקופית 3"/>
          <p:cNvSpPr>
            <a:spLocks noGrp="1"/>
          </p:cNvSpPr>
          <p:nvPr>
            <p:ph type="sldNum" sz="quarter" idx="10"/>
          </p:nvPr>
        </p:nvSpPr>
        <p:spPr/>
        <p:txBody>
          <a:bodyPr/>
          <a:lstStyle/>
          <a:p>
            <a:fld id="{DAB15751-5E50-41F0-8F0A-44E392E0EB49}" type="slidenum">
              <a:rPr lang="en-US" smtClean="0"/>
              <a:t>5</a:t>
            </a:fld>
            <a:endParaRPr lang="en-US"/>
          </a:p>
        </p:txBody>
      </p:sp>
    </p:spTree>
    <p:extLst>
      <p:ext uri="{BB962C8B-B14F-4D97-AF65-F5344CB8AC3E}">
        <p14:creationId xmlns:p14="http://schemas.microsoft.com/office/powerpoint/2010/main" val="335415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6132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en-US" dirty="0"/>
          </a:p>
        </p:txBody>
      </p:sp>
      <p:sp>
        <p:nvSpPr>
          <p:cNvPr id="4" name="מציין מיקום של מספר שקופית 3"/>
          <p:cNvSpPr>
            <a:spLocks noGrp="1"/>
          </p:cNvSpPr>
          <p:nvPr>
            <p:ph type="sldNum" sz="quarter" idx="10"/>
          </p:nvPr>
        </p:nvSpPr>
        <p:spPr/>
        <p:txBody>
          <a:bodyPr/>
          <a:lstStyle/>
          <a:p>
            <a:fld id="{DAB15751-5E50-41F0-8F0A-44E392E0EB49}" type="slidenum">
              <a:rPr lang="en-US" smtClean="0"/>
              <a:t>7</a:t>
            </a:fld>
            <a:endParaRPr lang="en-US"/>
          </a:p>
        </p:txBody>
      </p:sp>
    </p:spTree>
    <p:extLst>
      <p:ext uri="{BB962C8B-B14F-4D97-AF65-F5344CB8AC3E}">
        <p14:creationId xmlns:p14="http://schemas.microsoft.com/office/powerpoint/2010/main" val="170165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Wingdings" pitchFamily="2" charset="2"/>
              <a:buNone/>
              <a:tabLst/>
              <a:defRPr/>
            </a:pPr>
            <a:endParaRPr kumimoji="0" lang="he-IL" sz="12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2" indent="0" algn="r" defTabSz="914400" rtl="1" eaLnBrk="1" fontAlgn="auto" latinLnBrk="0" hangingPunct="1">
              <a:lnSpc>
                <a:spcPct val="100000"/>
              </a:lnSpc>
              <a:spcBef>
                <a:spcPts val="700"/>
              </a:spcBef>
              <a:spcAft>
                <a:spcPts val="0"/>
              </a:spcAft>
              <a:buClr>
                <a:srgbClr val="DD8047"/>
              </a:buClr>
              <a:buSzPct val="60000"/>
              <a:buFont typeface="Wingdings"/>
              <a:buNone/>
              <a:tabLst/>
              <a:defRPr/>
            </a:pPr>
            <a:endParaRPr kumimoji="0" lang="he-IL" sz="2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4" name="מציין מיקום של מספר שקופית 3"/>
          <p:cNvSpPr>
            <a:spLocks noGrp="1"/>
          </p:cNvSpPr>
          <p:nvPr>
            <p:ph type="sldNum" sz="quarter" idx="10"/>
          </p:nvPr>
        </p:nvSpPr>
        <p:spPr/>
        <p:txBody>
          <a:bodyPr/>
          <a:lstStyle/>
          <a:p>
            <a:fld id="{A5D78FC6-CE17-4259-A63C-DDFC12E048F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246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smtClean="0"/>
              <a:t>מכיל טווח נרחב</a:t>
            </a:r>
            <a:r>
              <a:rPr lang="he-IL" baseline="0" dirty="0" smtClean="0"/>
              <a:t> של קשיים – גם נורמטיביים, כמו יחסים חברתיים, תקופה של שינויים ביולוגיים </a:t>
            </a:r>
            <a:r>
              <a:rPr lang="he-IL" baseline="0" dirty="0" err="1" smtClean="0"/>
              <a:t>וכו</a:t>
            </a:r>
            <a:r>
              <a:rPr lang="he-IL" baseline="0" dirty="0" smtClean="0"/>
              <a:t>', אך גם נושאים מורכבים כמו מחשבות אובדניות, מצבי רוח קשים. </a:t>
            </a:r>
            <a:endParaRPr lang="he-IL"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5145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smtClean="0"/>
          </a:p>
          <a:p>
            <a:pPr algn="r" rtl="1"/>
            <a:r>
              <a:rPr lang="he-IL" dirty="0" smtClean="0"/>
              <a:t>בדידות – לעתים גם דחייה חברתית, העדר חברים קרובים שניתן להתייעץ איתם</a:t>
            </a:r>
            <a:r>
              <a:rPr lang="he-IL" baseline="0" dirty="0" smtClean="0"/>
              <a:t> ביום יום. </a:t>
            </a:r>
          </a:p>
          <a:p>
            <a:pPr algn="r" rtl="1"/>
            <a:r>
              <a:rPr lang="he-IL" baseline="0" dirty="0" smtClean="0"/>
              <a:t>נעדרי תמיכה חברתית – או שרואים בהם כדמויות שיפוטיות ולא </a:t>
            </a:r>
            <a:r>
              <a:rPr lang="he-IL" baseline="0" dirty="0" err="1" smtClean="0"/>
              <a:t>אמפתטיות</a:t>
            </a:r>
            <a:r>
              <a:rPr lang="he-IL" baseline="0" dirty="0" smtClean="0"/>
              <a:t>. לעיתים הדמויות הללו בעצמם תורמות למצב הרגשי של הפונה. </a:t>
            </a:r>
          </a:p>
          <a:p>
            <a:pPr algn="r" rtl="1"/>
            <a:r>
              <a:rPr lang="he-IL" baseline="0" dirty="0" smtClean="0"/>
              <a:t>שונות – נוער </a:t>
            </a:r>
            <a:r>
              <a:rPr lang="he-IL" baseline="0" dirty="0" err="1" smtClean="0"/>
              <a:t>להט"בי</a:t>
            </a:r>
            <a:r>
              <a:rPr lang="he-IL" baseline="0" dirty="0" smtClean="0"/>
              <a:t> שלא שיתפו את סביבתם מחשש לדחייה, ומוצאים במרחב האנונימי יכולת למצוא עוד אנשים כמותם, לשאלות שאלות אישיות, לקבל תמיכה והפנייה לארגוני סיוע </a:t>
            </a:r>
            <a:r>
              <a:rPr lang="he-IL" baseline="0" dirty="0" err="1" smtClean="0"/>
              <a:t>וכו</a:t>
            </a:r>
            <a:r>
              <a:rPr lang="he-IL" baseline="0" dirty="0" smtClean="0"/>
              <a:t>'. נוער </a:t>
            </a:r>
            <a:r>
              <a:rPr lang="he-IL" baseline="0" dirty="0" err="1" smtClean="0"/>
              <a:t>שמותמודד</a:t>
            </a:r>
            <a:r>
              <a:rPr lang="he-IL" baseline="0" dirty="0" smtClean="0"/>
              <a:t> עם שאלות אמוניות ושל הזהות הדתית. נוער עם צרכים מיוחדים. </a:t>
            </a:r>
          </a:p>
          <a:p>
            <a:pPr algn="r" rtl="1"/>
            <a:r>
              <a:rPr lang="he-IL" baseline="0" dirty="0" smtClean="0"/>
              <a:t>מצוקה חריפה וממושכת – ראינו את התפלגות הפניות – המון חרדה ודכאון ומחשבות אבדניות. הפרעות אכילה, נערות שעברו פגיעה מינית. שביעות הרצון מהחיים– מדד מקובל לבחינת רווחה נפשית – סולם של 10 דרגות, הראה במחקר שלי למשל על 5.9 בממוצע, נמוך מאד מהמקובל במדגמים באוכלוסיות כלליות של מתבגרים – 7.9. </a:t>
            </a:r>
          </a:p>
          <a:p>
            <a:pPr algn="r" rtl="1"/>
            <a:endParaRPr lang="he-IL" baseline="0" dirty="0" smtClean="0"/>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ysClr val="windowText" lastClr="000000">
                    <a:tint val="75000"/>
                  </a:sysClr>
                </a:solidFill>
                <a:effectLst/>
                <a:uLnTx/>
                <a:uFillTx/>
                <a:latin typeface="+mn-lt"/>
                <a:ea typeface="+mn-ea"/>
                <a:cs typeface="+mn-cs"/>
              </a:rPr>
              <a:t>ה שחוששים מסטיגמה, שבאופן רגיל היו נמנעים מפנייה לעזרה פנים אל פנים.</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smtClean="0">
              <a:ln>
                <a:noFill/>
              </a:ln>
              <a:solidFill>
                <a:sysClr val="windowText" lastClr="000000">
                  <a:tint val="75000"/>
                </a:sys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ysClr val="windowText" lastClr="000000">
                    <a:tint val="75000"/>
                  </a:sysClr>
                </a:solidFill>
                <a:effectLst/>
                <a:uLnTx/>
                <a:uFillTx/>
                <a:latin typeface="+mn-lt"/>
                <a:ea typeface="+mn-ea"/>
                <a:cs typeface="+mn-cs"/>
              </a:rPr>
              <a:t>2. חברה בטיפול, או עם היסטוריה של טיפול (פסיכותרפיה או </a:t>
            </a:r>
            <a:r>
              <a:rPr kumimoji="0" lang="he-IL" sz="3200" b="0" i="0" u="none" strike="noStrike" kern="1200" cap="none" spc="0" normalizeH="0" baseline="0" noProof="0" dirty="0" err="1" smtClean="0">
                <a:ln>
                  <a:noFill/>
                </a:ln>
                <a:solidFill>
                  <a:sysClr val="windowText" lastClr="000000">
                    <a:tint val="75000"/>
                  </a:sysClr>
                </a:solidFill>
                <a:effectLst/>
                <a:uLnTx/>
                <a:uFillTx/>
                <a:latin typeface="+mn-lt"/>
                <a:ea typeface="+mn-ea"/>
                <a:cs typeface="+mn-cs"/>
              </a:rPr>
              <a:t>פסכיאטרי</a:t>
            </a:r>
            <a:r>
              <a:rPr kumimoji="0" lang="he-IL" sz="3200" b="0" i="0" u="none" strike="noStrike" kern="1200" cap="none" spc="0" normalizeH="0" baseline="0" noProof="0" dirty="0" smtClean="0">
                <a:ln>
                  <a:noFill/>
                </a:ln>
                <a:solidFill>
                  <a:sysClr val="windowText" lastClr="000000">
                    <a:tint val="75000"/>
                  </a:sysClr>
                </a:solidFill>
                <a:effectLst/>
                <a:uLnTx/>
                <a:uFillTx/>
                <a:latin typeface="+mn-lt"/>
                <a:ea typeface="+mn-ea"/>
                <a:cs typeface="+mn-cs"/>
              </a:rPr>
              <a:t>), שאינם מקבלים מענה הולם מהטיפול פנים אל פנים, כי:</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ysClr val="windowText" lastClr="000000">
                    <a:tint val="75000"/>
                  </a:sysClr>
                </a:solidFill>
                <a:effectLst/>
                <a:uLnTx/>
                <a:uFillTx/>
                <a:latin typeface="+mn-lt"/>
                <a:ea typeface="+mn-ea"/>
                <a:cs typeface="+mn-cs"/>
              </a:rPr>
              <a:t>א. חוו תסכול, לא התפתחה ברית טיפולית; </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ysClr val="windowText" lastClr="000000">
                    <a:tint val="75000"/>
                  </a:sysClr>
                </a:solidFill>
                <a:effectLst/>
                <a:uLnTx/>
                <a:uFillTx/>
                <a:latin typeface="+mn-lt"/>
                <a:ea typeface="+mn-ea"/>
                <a:cs typeface="+mn-cs"/>
              </a:rPr>
              <a:t>ב. מוצפים ומתמודדים עם ריבוי קשיים, ללא תמיכה חברתית, וזקוקים למענה נגיש נוסף, בלילות, </a:t>
            </a:r>
            <a:r>
              <a:rPr kumimoji="0" lang="he-IL" sz="3200" b="0" i="0" u="none" strike="noStrike" kern="1200" cap="none" spc="0" normalizeH="0" baseline="0" noProof="0" dirty="0" err="1" smtClean="0">
                <a:ln>
                  <a:noFill/>
                </a:ln>
                <a:solidFill>
                  <a:sysClr val="windowText" lastClr="000000">
                    <a:tint val="75000"/>
                  </a:sysClr>
                </a:solidFill>
                <a:effectLst/>
                <a:uLnTx/>
                <a:uFillTx/>
                <a:latin typeface="+mn-lt"/>
                <a:ea typeface="+mn-ea"/>
                <a:cs typeface="+mn-cs"/>
              </a:rPr>
              <a:t>בסופ"ש</a:t>
            </a:r>
            <a:r>
              <a:rPr kumimoji="0" lang="he-IL" sz="3200" b="0" i="0" u="none" strike="noStrike" kern="1200" cap="none" spc="0" normalizeH="0" baseline="0" noProof="0" dirty="0" smtClean="0">
                <a:ln>
                  <a:noFill/>
                </a:ln>
                <a:solidFill>
                  <a:sysClr val="windowText" lastClr="000000">
                    <a:tint val="75000"/>
                  </a:sysClr>
                </a:solidFill>
                <a:effectLst/>
                <a:uLnTx/>
                <a:uFillTx/>
                <a:latin typeface="+mn-lt"/>
                <a:ea typeface="+mn-ea"/>
                <a:cs typeface="+mn-cs"/>
              </a:rPr>
              <a:t> ובתדירות גבוהה. </a:t>
            </a:r>
            <a:endParaRPr kumimoji="0" lang="en-US" sz="3200" b="0" i="0" u="none" strike="noStrike" kern="1200" cap="none" spc="0" normalizeH="0" baseline="0" noProof="0" dirty="0" smtClean="0">
              <a:ln>
                <a:noFill/>
              </a:ln>
              <a:solidFill>
                <a:sysClr val="windowText" lastClr="000000">
                  <a:tint val="75000"/>
                </a:sysClr>
              </a:solidFill>
              <a:effectLst/>
              <a:uLnTx/>
              <a:uFillTx/>
              <a:latin typeface="+mn-lt"/>
              <a:ea typeface="+mn-ea"/>
              <a:cs typeface="+mn-cs"/>
            </a:endParaRPr>
          </a:p>
          <a:p>
            <a:pPr algn="r" rtl="1"/>
            <a:endParaRPr lang="en-US" baseline="0" dirty="0" smtClean="0"/>
          </a:p>
          <a:p>
            <a:pPr algn="r" rtl="1"/>
            <a:endParaRPr lang="en-US" baseline="0" dirty="0" smtClean="0"/>
          </a:p>
          <a:p>
            <a:pPr algn="r" rtl="1"/>
            <a:endParaRPr lang="he-IL" baseline="0" dirty="0" smtClean="0"/>
          </a:p>
        </p:txBody>
      </p:sp>
      <p:sp>
        <p:nvSpPr>
          <p:cNvPr id="4" name="מציין מיקום של מספר שקופית 3"/>
          <p:cNvSpPr>
            <a:spLocks noGrp="1"/>
          </p:cNvSpPr>
          <p:nvPr>
            <p:ph type="sldNum" sz="quarter" idx="10"/>
          </p:nvPr>
        </p:nvSpPr>
        <p:spPr/>
        <p:txBody>
          <a:bodyPr/>
          <a:lstStyle/>
          <a:p>
            <a:fld id="{DAB15751-5E50-41F0-8F0A-44E392E0EB49}" type="slidenum">
              <a:rPr lang="en-US" smtClean="0"/>
              <a:t>10</a:t>
            </a:fld>
            <a:endParaRPr lang="en-US"/>
          </a:p>
        </p:txBody>
      </p:sp>
    </p:spTree>
    <p:extLst>
      <p:ext uri="{BB962C8B-B14F-4D97-AF65-F5344CB8AC3E}">
        <p14:creationId xmlns:p14="http://schemas.microsoft.com/office/powerpoint/2010/main" val="3815682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8" descr="TUMMAP~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3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0" y="1588"/>
            <a:ext cx="9144000" cy="6856412"/>
          </a:xfrm>
          <a:prstGeom prst="rect">
            <a:avLst/>
          </a:prstGeom>
          <a:noFill/>
          <a:ln w="12700">
            <a:solidFill>
              <a:srgbClr val="0000CC"/>
            </a:solidFill>
            <a:miter lim="800000"/>
            <a:headEnd/>
            <a:tailEnd/>
          </a:ln>
          <a:effectLst/>
        </p:spPr>
        <p:txBody>
          <a:bodyPr wrap="none" anchor="ctr"/>
          <a:lstStyle/>
          <a:p>
            <a:pPr fontAlgn="base">
              <a:spcBef>
                <a:spcPct val="0"/>
              </a:spcBef>
              <a:spcAft>
                <a:spcPct val="0"/>
              </a:spcAft>
              <a:defRPr/>
            </a:pPr>
            <a:endParaRPr lang="fi-FI">
              <a:solidFill>
                <a:srgbClr val="000000"/>
              </a:solidFill>
              <a:latin typeface="Arial" charset="0"/>
            </a:endParaRPr>
          </a:p>
        </p:txBody>
      </p:sp>
      <p:sp>
        <p:nvSpPr>
          <p:cNvPr id="6" name="Text Box 11"/>
          <p:cNvSpPr txBox="1">
            <a:spLocks noChangeArrowheads="1"/>
          </p:cNvSpPr>
          <p:nvPr userDrawn="1"/>
        </p:nvSpPr>
        <p:spPr bwMode="auto">
          <a:xfrm>
            <a:off x="549275" y="101600"/>
            <a:ext cx="3308350" cy="366713"/>
          </a:xfrm>
          <a:prstGeom prst="rect">
            <a:avLst/>
          </a:prstGeom>
          <a:noFill/>
          <a:ln>
            <a:noFill/>
          </a:ln>
          <a:effectLst/>
          <a:extLst/>
        </p:spPr>
        <p:txBody>
          <a:bodyPr wrap="none" lIns="91365" tIns="45683" rIns="91365" bIns="45683">
            <a:spAutoFit/>
          </a:bodyPr>
          <a:lstStyle/>
          <a:p>
            <a:pPr eaLnBrk="0" fontAlgn="base" hangingPunct="0">
              <a:spcBef>
                <a:spcPct val="0"/>
              </a:spcBef>
              <a:spcAft>
                <a:spcPct val="0"/>
              </a:spcAft>
              <a:defRPr/>
            </a:pPr>
            <a:r>
              <a:rPr lang="fi-FI">
                <a:solidFill>
                  <a:srgbClr val="000099"/>
                </a:solidFill>
              </a:rPr>
              <a:t>UNIVERSITY OF JYVÄSKYLÄ</a:t>
            </a:r>
          </a:p>
        </p:txBody>
      </p:sp>
      <p:sp>
        <p:nvSpPr>
          <p:cNvPr id="3074" name="Rectangle 2"/>
          <p:cNvSpPr>
            <a:spLocks noGrp="1" noChangeArrowheads="1"/>
          </p:cNvSpPr>
          <p:nvPr>
            <p:ph type="ctrTitle"/>
          </p:nvPr>
        </p:nvSpPr>
        <p:spPr>
          <a:xfrm>
            <a:off x="903288" y="2130425"/>
            <a:ext cx="7772400" cy="1470025"/>
          </a:xfrm>
        </p:spPr>
        <p:txBody>
          <a:bodyPr/>
          <a:lstStyle>
            <a:lvl1pPr>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627188"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7" name="Rectangle 4"/>
          <p:cNvSpPr>
            <a:spLocks noGrp="1" noChangeArrowheads="1"/>
          </p:cNvSpPr>
          <p:nvPr>
            <p:ph type="dt" sz="half" idx="10"/>
          </p:nvPr>
        </p:nvSpPr>
        <p:spPr>
          <a:xfrm>
            <a:off x="611188" y="6453188"/>
            <a:ext cx="2133600" cy="476250"/>
          </a:xfrm>
        </p:spPr>
        <p:txBody>
          <a:bodyPr/>
          <a:lstStyle>
            <a:lvl1pPr>
              <a:defRPr smtClean="0"/>
            </a:lvl1pPr>
          </a:lstStyle>
          <a:p>
            <a:pPr>
              <a:defRPr/>
            </a:pPr>
            <a:fld id="{266BF847-19A2-4924-BE03-F4E93ABFB014}" type="datetime1">
              <a:rPr lang="en-GB">
                <a:solidFill>
                  <a:srgbClr val="000000"/>
                </a:solidFill>
              </a:rPr>
              <a:pPr>
                <a:defRPr/>
              </a:pPr>
              <a:t>29/06/2014</a:t>
            </a:fld>
            <a:endParaRPr lang="en-US">
              <a:solidFill>
                <a:srgbClr val="000000"/>
              </a:solidFill>
            </a:endParaRPr>
          </a:p>
        </p:txBody>
      </p:sp>
      <p:sp>
        <p:nvSpPr>
          <p:cNvPr id="8" name="Rectangle 5"/>
          <p:cNvSpPr>
            <a:spLocks noGrp="1" noChangeArrowheads="1"/>
          </p:cNvSpPr>
          <p:nvPr>
            <p:ph type="ftr" sz="quarter" idx="11"/>
          </p:nvPr>
        </p:nvSpPr>
        <p:spPr>
          <a:xfrm>
            <a:off x="3276600" y="6453188"/>
            <a:ext cx="3038475" cy="476250"/>
          </a:xfrm>
        </p:spPr>
        <p:txBody>
          <a:bodyPr/>
          <a:lstStyle>
            <a:lvl1pPr>
              <a:defRPr smtClean="0"/>
            </a:lvl1pPr>
          </a:lstStyle>
          <a:p>
            <a:pPr>
              <a:defRPr/>
            </a:pPr>
            <a:endParaRPr lang="fi-FI">
              <a:solidFill>
                <a:srgbClr val="000000"/>
              </a:solidFill>
            </a:endParaRPr>
          </a:p>
        </p:txBody>
      </p:sp>
      <p:sp>
        <p:nvSpPr>
          <p:cNvPr id="9" name="Rectangle 6"/>
          <p:cNvSpPr>
            <a:spLocks noGrp="1" noChangeArrowheads="1"/>
          </p:cNvSpPr>
          <p:nvPr>
            <p:ph type="sldNum" sz="quarter" idx="12"/>
          </p:nvPr>
        </p:nvSpPr>
        <p:spPr>
          <a:xfrm>
            <a:off x="6831013" y="6453188"/>
            <a:ext cx="2133600" cy="476250"/>
          </a:xfrm>
        </p:spPr>
        <p:txBody>
          <a:bodyPr/>
          <a:lstStyle>
            <a:lvl1pPr>
              <a:defRPr smtClean="0"/>
            </a:lvl1pPr>
          </a:lstStyle>
          <a:p>
            <a:pPr>
              <a:defRPr/>
            </a:pPr>
            <a:fld id="{E0695981-E401-4E11-AD28-2E6E1BDC2A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995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880630D-A4C1-443D-A3CF-94D0072A3F93}" type="datetime1">
              <a:rPr lang="en-GB">
                <a:solidFill>
                  <a:srgbClr val="000000"/>
                </a:solidFill>
              </a:rPr>
              <a:pPr>
                <a:defRPr/>
              </a:pPr>
              <a:t>29/06/2014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BAD975-DD9A-44B0-8050-0B8405C1E4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449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75450" y="485775"/>
            <a:ext cx="1982788" cy="57515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27088" y="485775"/>
            <a:ext cx="5795962" cy="57515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31EB225-620A-4432-AF8F-9DF3724409C1}" type="datetime1">
              <a:rPr lang="en-GB">
                <a:solidFill>
                  <a:srgbClr val="000000"/>
                </a:solidFill>
              </a:rPr>
              <a:pPr>
                <a:defRPr/>
              </a:pPr>
              <a:t>29/06/2014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E997D3-82A0-4EAF-908F-ECF7BA720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241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Shap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Shap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3653DA-8BF4-4869-96FE-9BCF43372D46}" type="datetime8">
              <a:rPr lang="en-US" smtClean="0"/>
              <a:pPr/>
              <a:t>6/29/2014 1:29 PM</a:t>
            </a:fld>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hape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243046665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615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19130148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solidFill>
                  <a:srgbClr val="775F55"/>
                </a:solidFill>
              </a:rPr>
              <a:pPr/>
              <a:t>6/29/2014 1:29 PM</a:t>
            </a:fld>
            <a:endParaRPr lang="en-US">
              <a:solidFill>
                <a:srgbClr val="775F55"/>
              </a:solidFill>
            </a:endParaRPr>
          </a:p>
        </p:txBody>
      </p:sp>
      <p:sp>
        <p:nvSpPr>
          <p:cNvPr id="10" name="Shape 9"/>
          <p:cNvSpPr>
            <a:spLocks noGrp="1"/>
          </p:cNvSpPr>
          <p:nvPr>
            <p:ph type="sldNum" sz="quarter" idx="16"/>
          </p:nvPr>
        </p:nvSpPr>
        <p:spPr/>
        <p:txBody>
          <a:bodyPr rtlCol="0"/>
          <a:lstStyle/>
          <a:p>
            <a:fld id="{1AD93096-5B34-4342-9326-69289CEAE4C2}" type="slidenum">
              <a:rPr lang="en-US" smtClean="0"/>
              <a:pPr/>
              <a:t>‹#›</a:t>
            </a:fld>
            <a:endParaRPr lang="en-US"/>
          </a:p>
        </p:txBody>
      </p:sp>
      <p:sp>
        <p:nvSpPr>
          <p:cNvPr id="12" name="Shape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1222942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solidFill>
                  <a:srgbClr val="775F55"/>
                </a:solidFill>
              </a:rPr>
              <a:pPr/>
              <a:t>6/29/2014 1:29 PM</a:t>
            </a:fld>
            <a:endParaRPr lang="en-US">
              <a:solidFill>
                <a:srgbClr val="775F55"/>
              </a:solidFill>
            </a:endParaRPr>
          </a:p>
        </p:txBody>
      </p:sp>
      <p:sp>
        <p:nvSpPr>
          <p:cNvPr id="12" name="Shape 11"/>
          <p:cNvSpPr>
            <a:spLocks noGrp="1"/>
          </p:cNvSpPr>
          <p:nvPr>
            <p:ph type="sldNum" sz="quarter" idx="16"/>
          </p:nvPr>
        </p:nvSpPr>
        <p:spPr/>
        <p:txBody>
          <a:bodyPr rtlCol="0"/>
          <a:lstStyle/>
          <a:p>
            <a:fld id="{1AD93096-5B34-4342-9326-69289CEAE4C2}" type="slidenum">
              <a:rPr lang="en-US" smtClean="0"/>
              <a:pPr/>
              <a:t>‹#›</a:t>
            </a:fld>
            <a:endParaRPr lang="en-US"/>
          </a:p>
        </p:txBody>
      </p:sp>
      <p:sp>
        <p:nvSpPr>
          <p:cNvPr id="14" name="Shape 13"/>
          <p:cNvSpPr>
            <a:spLocks noGrp="1"/>
          </p:cNvSpPr>
          <p:nvPr>
            <p:ph type="ftr" sz="quarter" idx="17"/>
          </p:nvPr>
        </p:nvSpPr>
        <p:spPr/>
        <p:txBody>
          <a:bodyPr rtlCol="0"/>
          <a:lstStyle/>
          <a:p>
            <a:endParaRPr lang="en-US">
              <a:solidFill>
                <a:srgbClr val="775F55"/>
              </a:solidFill>
            </a:endParaRPr>
          </a:p>
        </p:txBody>
      </p:sp>
      <p:sp>
        <p:nvSpPr>
          <p:cNvPr id="16" name="Shap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91801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solidFill>
                  <a:srgbClr val="775F55"/>
                </a:solidFill>
              </a:rPr>
              <a:pPr/>
              <a:t>6/29/2014 1:29 PM</a:t>
            </a:fld>
            <a:endParaRPr lang="en-US">
              <a:solidFill>
                <a:srgbClr val="775F55"/>
              </a:solidFill>
            </a:endParaRPr>
          </a:p>
        </p:txBody>
      </p:sp>
      <p:sp>
        <p:nvSpPr>
          <p:cNvPr id="4" name="Shape 3"/>
          <p:cNvSpPr>
            <a:spLocks noGrp="1"/>
          </p:cNvSpPr>
          <p:nvPr>
            <p:ph type="ftr" sz="quarter" idx="11"/>
          </p:nvPr>
        </p:nvSpPr>
        <p:spPr/>
        <p:txBody>
          <a:bodyPr/>
          <a:lstStyle/>
          <a:p>
            <a:endParaRPr lang="en-US">
              <a:solidFill>
                <a:srgbClr val="775F55"/>
              </a:solidFill>
            </a:endParaRPr>
          </a:p>
        </p:txBody>
      </p:sp>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2737443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solidFill>
                  <a:srgbClr val="775F55"/>
                </a:solidFill>
              </a:rPr>
              <a:pPr/>
              <a:t>6/29/2014 1:29 PM</a:t>
            </a:fld>
            <a:endParaRPr lang="en-US">
              <a:solidFill>
                <a:srgbClr val="775F55"/>
              </a:solidFill>
            </a:endParaRPr>
          </a:p>
        </p:txBody>
      </p:sp>
      <p:sp>
        <p:nvSpPr>
          <p:cNvPr id="3" name="Shape 2"/>
          <p:cNvSpPr>
            <a:spLocks noGrp="1"/>
          </p:cNvSpPr>
          <p:nvPr>
            <p:ph type="ftr" sz="quarter" idx="11"/>
          </p:nvPr>
        </p:nvSpPr>
        <p:spPr/>
        <p:txBody>
          <a:bodyPr/>
          <a:lstStyle/>
          <a:p>
            <a:endParaRPr lang="en-US" dirty="0">
              <a:solidFill>
                <a:srgbClr val="775F55"/>
              </a:solidFill>
            </a:endParaRPr>
          </a:p>
        </p:txBody>
      </p:sp>
      <p:sp>
        <p:nvSpPr>
          <p:cNvPr id="4" name="Shape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2803497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solidFill>
                  <a:srgbClr val="775F55"/>
                </a:solidFill>
              </a:rPr>
              <a:pPr/>
              <a:t>6/29/2014 1:29 PM</a:t>
            </a:fld>
            <a:endParaRPr lang="en-US">
              <a:solidFill>
                <a:srgbClr val="775F55"/>
              </a:solidFill>
            </a:endParaRPr>
          </a:p>
        </p:txBody>
      </p:sp>
      <p:sp>
        <p:nvSpPr>
          <p:cNvPr id="6" name="Shape 5"/>
          <p:cNvSpPr>
            <a:spLocks noGrp="1"/>
          </p:cNvSpPr>
          <p:nvPr>
            <p:ph type="ftr" sz="quarter" idx="11"/>
          </p:nvPr>
        </p:nvSpPr>
        <p:spPr/>
        <p:txBody>
          <a:bodyPr/>
          <a:lstStyle/>
          <a:p>
            <a:endParaRPr lang="en-US">
              <a:solidFill>
                <a:srgbClr val="775F55"/>
              </a:solidFill>
            </a:endParaRPr>
          </a:p>
        </p:txBody>
      </p:sp>
      <p:sp>
        <p:nvSpPr>
          <p:cNvPr id="7" name="Shape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3" name="Shap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347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095B01B4-F9EC-45BC-830E-315D694FAD66}" type="datetime1">
              <a:rPr lang="en-GB">
                <a:solidFill>
                  <a:srgbClr val="000000"/>
                </a:solidFill>
              </a:rPr>
              <a:pPr>
                <a:defRPr/>
              </a:pPr>
              <a:t>29/06/2014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19BBF-75D9-48B3-8FEF-1B991C0832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833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hape 11"/>
          <p:cNvSpPr>
            <a:spLocks noGrp="1"/>
          </p:cNvSpPr>
          <p:nvPr>
            <p:ph type="dt" sz="half" idx="10"/>
          </p:nvPr>
        </p:nvSpPr>
        <p:spPr>
          <a:xfrm>
            <a:off x="6248400" y="6248400"/>
            <a:ext cx="2667000" cy="365125"/>
          </a:xfrm>
        </p:spPr>
        <p:txBody>
          <a:bodyPr rtlCol="0"/>
          <a:lstStyle/>
          <a:p>
            <a:fld id="{51E20EC5-AC53-4169-941E-EDF10CD23748}"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4667249"/>
            <a:ext cx="1447800" cy="663578"/>
          </a:xfrm>
        </p:spPr>
        <p:txBody>
          <a:bodyPr rtlCol="0"/>
          <a:lstStyle>
            <a:lvl1pPr>
              <a:defRPr sz="2800"/>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Shap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233372550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ape 3"/>
          <p:cNvSpPr>
            <a:spLocks noGrp="1"/>
          </p:cNvSpPr>
          <p:nvPr>
            <p:ph type="dt" sz="half" idx="10"/>
          </p:nvPr>
        </p:nvSpPr>
        <p:spPr/>
        <p:txBody>
          <a:bodyPr/>
          <a:lstStyle/>
          <a:p>
            <a:fld id="{8D3816DF-213E-421B-92D3-C068DBB023D6}" type="datetime8">
              <a:rPr lang="en-US" smtClean="0">
                <a:solidFill>
                  <a:srgbClr val="775F55"/>
                </a:solidFill>
              </a:rPr>
              <a:pPr/>
              <a:t>6/29/2014 1:29 PM</a:t>
            </a:fld>
            <a:endParaRPr lang="en-US">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p>
            <a:fld id="{72AC53DF-4216-466D-99A7-94400E6C2A25}" type="slidenum">
              <a:rPr lang="en-US" sz="1200" smtClean="0">
                <a:solidFill>
                  <a:srgbClr val="775F55"/>
                </a:solidFill>
              </a:rPr>
              <a:pPr/>
              <a:t>‹#›</a:t>
            </a:fld>
            <a:endParaRPr lang="en-US"/>
          </a:p>
        </p:txBody>
      </p:sp>
    </p:spTree>
    <p:extLst>
      <p:ext uri="{BB962C8B-B14F-4D97-AF65-F5344CB8AC3E}">
        <p14:creationId xmlns:p14="http://schemas.microsoft.com/office/powerpoint/2010/main" val="116441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Shape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hape 3"/>
          <p:cNvSpPr>
            <a:spLocks noGrp="1"/>
          </p:cNvSpPr>
          <p:nvPr>
            <p:ph type="dt" sz="half" idx="10"/>
          </p:nvPr>
        </p:nvSpPr>
        <p:spPr>
          <a:xfrm>
            <a:off x="6553200" y="6248402"/>
            <a:ext cx="2209800" cy="365125"/>
          </a:xfrm>
        </p:spPr>
        <p:txBody>
          <a:body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hape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162112421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Shap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Shap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3653DA-8BF4-4869-96FE-9BCF43372D46}" type="datetime8">
              <a:rPr lang="en-US" smtClean="0"/>
              <a:pPr/>
              <a:t>6/29/2014 1:29 PM</a:t>
            </a:fld>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hape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405953795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0" y="101600"/>
            <a:ext cx="9144000" cy="990600"/>
          </a:xfrm>
        </p:spPr>
        <p:txBody>
          <a:bodyPr>
            <a:noAutofit/>
          </a:bodyPr>
          <a:lstStyle>
            <a:lvl1pPr algn="ctr" rtl="1" eaLnBrk="1" latinLnBrk="0" hangingPunct="1">
              <a:spcBef>
                <a:spcPct val="0"/>
              </a:spcBef>
              <a:buNone/>
              <a:defRPr lang="en-US" sz="4200" b="1" kern="120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Shape 7"/>
          <p:cNvSpPr>
            <a:spLocks noGrp="1"/>
          </p:cNvSpPr>
          <p:nvPr>
            <p:ph sz="quarter" idx="1"/>
          </p:nvPr>
        </p:nvSpPr>
        <p:spPr>
          <a:xfrm>
            <a:off x="251520" y="1844824"/>
            <a:ext cx="864096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139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147028959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solidFill>
                  <a:srgbClr val="775F55"/>
                </a:solidFill>
              </a:rPr>
              <a:pPr/>
              <a:t>6/29/2014 1:29 PM</a:t>
            </a:fld>
            <a:endParaRPr lang="en-US">
              <a:solidFill>
                <a:srgbClr val="775F55"/>
              </a:solidFill>
            </a:endParaRPr>
          </a:p>
        </p:txBody>
      </p:sp>
      <p:sp>
        <p:nvSpPr>
          <p:cNvPr id="10" name="Shape 9"/>
          <p:cNvSpPr>
            <a:spLocks noGrp="1"/>
          </p:cNvSpPr>
          <p:nvPr>
            <p:ph type="sldNum" sz="quarter" idx="16"/>
          </p:nvPr>
        </p:nvSpPr>
        <p:spPr/>
        <p:txBody>
          <a:bodyPr rtlCol="0"/>
          <a:lstStyle/>
          <a:p>
            <a:fld id="{1AD93096-5B34-4342-9326-69289CEAE4C2}" type="slidenum">
              <a:rPr lang="en-US" smtClean="0"/>
              <a:pPr/>
              <a:t>‹#›</a:t>
            </a:fld>
            <a:endParaRPr lang="en-US"/>
          </a:p>
        </p:txBody>
      </p:sp>
      <p:sp>
        <p:nvSpPr>
          <p:cNvPr id="12" name="Shape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64415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solidFill>
                  <a:srgbClr val="775F55"/>
                </a:solidFill>
              </a:rPr>
              <a:pPr/>
              <a:t>6/29/2014 1:29 PM</a:t>
            </a:fld>
            <a:endParaRPr lang="en-US">
              <a:solidFill>
                <a:srgbClr val="775F55"/>
              </a:solidFill>
            </a:endParaRPr>
          </a:p>
        </p:txBody>
      </p:sp>
      <p:sp>
        <p:nvSpPr>
          <p:cNvPr id="12" name="Shape 11"/>
          <p:cNvSpPr>
            <a:spLocks noGrp="1"/>
          </p:cNvSpPr>
          <p:nvPr>
            <p:ph type="sldNum" sz="quarter" idx="16"/>
          </p:nvPr>
        </p:nvSpPr>
        <p:spPr/>
        <p:txBody>
          <a:bodyPr rtlCol="0"/>
          <a:lstStyle/>
          <a:p>
            <a:fld id="{1AD93096-5B34-4342-9326-69289CEAE4C2}" type="slidenum">
              <a:rPr lang="en-US" smtClean="0"/>
              <a:pPr/>
              <a:t>‹#›</a:t>
            </a:fld>
            <a:endParaRPr lang="en-US"/>
          </a:p>
        </p:txBody>
      </p:sp>
      <p:sp>
        <p:nvSpPr>
          <p:cNvPr id="14" name="Shape 13"/>
          <p:cNvSpPr>
            <a:spLocks noGrp="1"/>
          </p:cNvSpPr>
          <p:nvPr>
            <p:ph type="ftr" sz="quarter" idx="17"/>
          </p:nvPr>
        </p:nvSpPr>
        <p:spPr/>
        <p:txBody>
          <a:bodyPr rtlCol="0"/>
          <a:lstStyle/>
          <a:p>
            <a:endParaRPr lang="en-US">
              <a:solidFill>
                <a:srgbClr val="775F55"/>
              </a:solidFill>
            </a:endParaRPr>
          </a:p>
        </p:txBody>
      </p:sp>
      <p:sp>
        <p:nvSpPr>
          <p:cNvPr id="16" name="Shap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480758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solidFill>
                  <a:srgbClr val="775F55"/>
                </a:solidFill>
              </a:rPr>
              <a:pPr/>
              <a:t>6/29/2014 1:29 PM</a:t>
            </a:fld>
            <a:endParaRPr lang="en-US">
              <a:solidFill>
                <a:srgbClr val="775F55"/>
              </a:solidFill>
            </a:endParaRPr>
          </a:p>
        </p:txBody>
      </p:sp>
      <p:sp>
        <p:nvSpPr>
          <p:cNvPr id="4" name="Shape 3"/>
          <p:cNvSpPr>
            <a:spLocks noGrp="1"/>
          </p:cNvSpPr>
          <p:nvPr>
            <p:ph type="ftr" sz="quarter" idx="11"/>
          </p:nvPr>
        </p:nvSpPr>
        <p:spPr/>
        <p:txBody>
          <a:bodyPr/>
          <a:lstStyle/>
          <a:p>
            <a:endParaRPr lang="en-US">
              <a:solidFill>
                <a:srgbClr val="775F55"/>
              </a:solidFill>
            </a:endParaRPr>
          </a:p>
        </p:txBody>
      </p:sp>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685208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solidFill>
                  <a:srgbClr val="775F55"/>
                </a:solidFill>
              </a:rPr>
              <a:pPr/>
              <a:t>6/29/2014 1:29 PM</a:t>
            </a:fld>
            <a:endParaRPr lang="en-US">
              <a:solidFill>
                <a:srgbClr val="775F55"/>
              </a:solidFill>
            </a:endParaRPr>
          </a:p>
        </p:txBody>
      </p:sp>
      <p:sp>
        <p:nvSpPr>
          <p:cNvPr id="3" name="Shape 2"/>
          <p:cNvSpPr>
            <a:spLocks noGrp="1"/>
          </p:cNvSpPr>
          <p:nvPr>
            <p:ph type="ftr" sz="quarter" idx="11"/>
          </p:nvPr>
        </p:nvSpPr>
        <p:spPr/>
        <p:txBody>
          <a:bodyPr/>
          <a:lstStyle/>
          <a:p>
            <a:endParaRPr lang="en-US" dirty="0">
              <a:solidFill>
                <a:srgbClr val="775F55"/>
              </a:solidFill>
            </a:endParaRPr>
          </a:p>
        </p:txBody>
      </p:sp>
      <p:sp>
        <p:nvSpPr>
          <p:cNvPr id="4" name="Shape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378449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3EA7F772-6E0C-4AA0-8556-282D17F2ACF1}" type="datetime1">
              <a:rPr lang="en-GB">
                <a:solidFill>
                  <a:srgbClr val="000000"/>
                </a:solidFill>
              </a:rPr>
              <a:pPr>
                <a:defRPr/>
              </a:pPr>
              <a:t>29/06/2014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306325-B887-4B24-A31C-27FBCE75C5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912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solidFill>
                  <a:srgbClr val="775F55"/>
                </a:solidFill>
              </a:rPr>
              <a:pPr/>
              <a:t>6/29/2014 1:29 PM</a:t>
            </a:fld>
            <a:endParaRPr lang="en-US">
              <a:solidFill>
                <a:srgbClr val="775F55"/>
              </a:solidFill>
            </a:endParaRPr>
          </a:p>
        </p:txBody>
      </p:sp>
      <p:sp>
        <p:nvSpPr>
          <p:cNvPr id="6" name="Shape 5"/>
          <p:cNvSpPr>
            <a:spLocks noGrp="1"/>
          </p:cNvSpPr>
          <p:nvPr>
            <p:ph type="ftr" sz="quarter" idx="11"/>
          </p:nvPr>
        </p:nvSpPr>
        <p:spPr/>
        <p:txBody>
          <a:bodyPr/>
          <a:lstStyle/>
          <a:p>
            <a:endParaRPr lang="en-US">
              <a:solidFill>
                <a:srgbClr val="775F55"/>
              </a:solidFill>
            </a:endParaRPr>
          </a:p>
        </p:txBody>
      </p:sp>
      <p:sp>
        <p:nvSpPr>
          <p:cNvPr id="7" name="Shape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3" name="Shap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1949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hape 11"/>
          <p:cNvSpPr>
            <a:spLocks noGrp="1"/>
          </p:cNvSpPr>
          <p:nvPr>
            <p:ph type="dt" sz="half" idx="10"/>
          </p:nvPr>
        </p:nvSpPr>
        <p:spPr>
          <a:xfrm>
            <a:off x="6248400" y="6248400"/>
            <a:ext cx="2667000" cy="365125"/>
          </a:xfrm>
        </p:spPr>
        <p:txBody>
          <a:bodyPr rtlCol="0"/>
          <a:lstStyle/>
          <a:p>
            <a:fld id="{51E20EC5-AC53-4169-941E-EDF10CD23748}"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4667249"/>
            <a:ext cx="1447800" cy="663578"/>
          </a:xfrm>
        </p:spPr>
        <p:txBody>
          <a:bodyPr rtlCol="0"/>
          <a:lstStyle>
            <a:lvl1pPr>
              <a:defRPr sz="2800"/>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Shap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215013116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ape 3"/>
          <p:cNvSpPr>
            <a:spLocks noGrp="1"/>
          </p:cNvSpPr>
          <p:nvPr>
            <p:ph type="dt" sz="half" idx="10"/>
          </p:nvPr>
        </p:nvSpPr>
        <p:spPr/>
        <p:txBody>
          <a:bodyPr/>
          <a:lstStyle/>
          <a:p>
            <a:fld id="{8D3816DF-213E-421B-92D3-C068DBB023D6}" type="datetime8">
              <a:rPr lang="en-US" smtClean="0">
                <a:solidFill>
                  <a:srgbClr val="775F55"/>
                </a:solidFill>
              </a:rPr>
              <a:pPr/>
              <a:t>6/29/2014 1:29 PM</a:t>
            </a:fld>
            <a:endParaRPr lang="en-US">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p>
            <a:fld id="{72AC53DF-4216-466D-99A7-94400E6C2A25}" type="slidenum">
              <a:rPr lang="en-US" sz="1200" smtClean="0">
                <a:solidFill>
                  <a:srgbClr val="775F55"/>
                </a:solidFill>
              </a:rPr>
              <a:pPr/>
              <a:t>‹#›</a:t>
            </a:fld>
            <a:endParaRPr lang="en-US"/>
          </a:p>
        </p:txBody>
      </p:sp>
    </p:spTree>
    <p:extLst>
      <p:ext uri="{BB962C8B-B14F-4D97-AF65-F5344CB8AC3E}">
        <p14:creationId xmlns:p14="http://schemas.microsoft.com/office/powerpoint/2010/main" val="3486765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Shape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hape 3"/>
          <p:cNvSpPr>
            <a:spLocks noGrp="1"/>
          </p:cNvSpPr>
          <p:nvPr>
            <p:ph type="dt" sz="half" idx="10"/>
          </p:nvPr>
        </p:nvSpPr>
        <p:spPr>
          <a:xfrm>
            <a:off x="6553200" y="6248402"/>
            <a:ext cx="2209800" cy="365125"/>
          </a:xfrm>
        </p:spPr>
        <p:txBody>
          <a:body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hape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55275255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Shap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Shap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3653DA-8BF4-4869-96FE-9BCF43372D46}" type="datetime8">
              <a:rPr lang="en-US" smtClean="0"/>
              <a:pPr/>
              <a:t>6/29/2014 1:29 PM</a:t>
            </a:fld>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hape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419375368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0" y="101600"/>
            <a:ext cx="9144000" cy="990600"/>
          </a:xfrm>
        </p:spPr>
        <p:txBody>
          <a:bodyPr>
            <a:noAutofit/>
          </a:bodyPr>
          <a:lstStyle>
            <a:lvl1pPr algn="ctr" rtl="1" eaLnBrk="1" latinLnBrk="0" hangingPunct="1">
              <a:spcBef>
                <a:spcPct val="0"/>
              </a:spcBef>
              <a:buNone/>
              <a:defRPr lang="en-US" sz="4200" b="1" kern="120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Shape 7"/>
          <p:cNvSpPr>
            <a:spLocks noGrp="1"/>
          </p:cNvSpPr>
          <p:nvPr>
            <p:ph sz="quarter" idx="1"/>
          </p:nvPr>
        </p:nvSpPr>
        <p:spPr>
          <a:xfrm>
            <a:off x="251520" y="1844824"/>
            <a:ext cx="864096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1386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71038287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solidFill>
                  <a:srgbClr val="775F55"/>
                </a:solidFill>
              </a:rPr>
              <a:pPr/>
              <a:t>6/29/2014 1:29 PM</a:t>
            </a:fld>
            <a:endParaRPr lang="en-US">
              <a:solidFill>
                <a:srgbClr val="775F55"/>
              </a:solidFill>
            </a:endParaRPr>
          </a:p>
        </p:txBody>
      </p:sp>
      <p:sp>
        <p:nvSpPr>
          <p:cNvPr id="10" name="Shape 9"/>
          <p:cNvSpPr>
            <a:spLocks noGrp="1"/>
          </p:cNvSpPr>
          <p:nvPr>
            <p:ph type="sldNum" sz="quarter" idx="16"/>
          </p:nvPr>
        </p:nvSpPr>
        <p:spPr/>
        <p:txBody>
          <a:bodyPr rtlCol="0"/>
          <a:lstStyle/>
          <a:p>
            <a:fld id="{1AD93096-5B34-4342-9326-69289CEAE4C2}" type="slidenum">
              <a:rPr lang="en-US" smtClean="0"/>
              <a:pPr/>
              <a:t>‹#›</a:t>
            </a:fld>
            <a:endParaRPr lang="en-US"/>
          </a:p>
        </p:txBody>
      </p:sp>
      <p:sp>
        <p:nvSpPr>
          <p:cNvPr id="12" name="Shape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041676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solidFill>
                  <a:srgbClr val="775F55"/>
                </a:solidFill>
              </a:rPr>
              <a:pPr/>
              <a:t>6/29/2014 1:29 PM</a:t>
            </a:fld>
            <a:endParaRPr lang="en-US">
              <a:solidFill>
                <a:srgbClr val="775F55"/>
              </a:solidFill>
            </a:endParaRPr>
          </a:p>
        </p:txBody>
      </p:sp>
      <p:sp>
        <p:nvSpPr>
          <p:cNvPr id="12" name="Shape 11"/>
          <p:cNvSpPr>
            <a:spLocks noGrp="1"/>
          </p:cNvSpPr>
          <p:nvPr>
            <p:ph type="sldNum" sz="quarter" idx="16"/>
          </p:nvPr>
        </p:nvSpPr>
        <p:spPr/>
        <p:txBody>
          <a:bodyPr rtlCol="0"/>
          <a:lstStyle/>
          <a:p>
            <a:fld id="{1AD93096-5B34-4342-9326-69289CEAE4C2}" type="slidenum">
              <a:rPr lang="en-US" smtClean="0"/>
              <a:pPr/>
              <a:t>‹#›</a:t>
            </a:fld>
            <a:endParaRPr lang="en-US"/>
          </a:p>
        </p:txBody>
      </p:sp>
      <p:sp>
        <p:nvSpPr>
          <p:cNvPr id="14" name="Shape 13"/>
          <p:cNvSpPr>
            <a:spLocks noGrp="1"/>
          </p:cNvSpPr>
          <p:nvPr>
            <p:ph type="ftr" sz="quarter" idx="17"/>
          </p:nvPr>
        </p:nvSpPr>
        <p:spPr/>
        <p:txBody>
          <a:bodyPr rtlCol="0"/>
          <a:lstStyle/>
          <a:p>
            <a:endParaRPr lang="en-US">
              <a:solidFill>
                <a:srgbClr val="775F55"/>
              </a:solidFill>
            </a:endParaRPr>
          </a:p>
        </p:txBody>
      </p:sp>
      <p:sp>
        <p:nvSpPr>
          <p:cNvPr id="16" name="Shap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450755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solidFill>
                  <a:srgbClr val="775F55"/>
                </a:solidFill>
              </a:rPr>
              <a:pPr/>
              <a:t>6/29/2014 1:29 PM</a:t>
            </a:fld>
            <a:endParaRPr lang="en-US">
              <a:solidFill>
                <a:srgbClr val="775F55"/>
              </a:solidFill>
            </a:endParaRPr>
          </a:p>
        </p:txBody>
      </p:sp>
      <p:sp>
        <p:nvSpPr>
          <p:cNvPr id="4" name="Shape 3"/>
          <p:cNvSpPr>
            <a:spLocks noGrp="1"/>
          </p:cNvSpPr>
          <p:nvPr>
            <p:ph type="ftr" sz="quarter" idx="11"/>
          </p:nvPr>
        </p:nvSpPr>
        <p:spPr/>
        <p:txBody>
          <a:bodyPr/>
          <a:lstStyle/>
          <a:p>
            <a:endParaRPr lang="en-US">
              <a:solidFill>
                <a:srgbClr val="775F55"/>
              </a:solidFill>
            </a:endParaRPr>
          </a:p>
        </p:txBody>
      </p:sp>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302219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27088" y="1773238"/>
            <a:ext cx="3889375"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868863" y="1773238"/>
            <a:ext cx="3889375"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B76F865F-3694-48CF-94BD-1EE4FB4211E7}" type="datetime1">
              <a:rPr lang="en-GB">
                <a:solidFill>
                  <a:srgbClr val="000000"/>
                </a:solidFill>
              </a:rPr>
              <a:pPr>
                <a:defRPr/>
              </a:pPr>
              <a:t>29/06/2014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D2AF7F-28F8-4E5C-9259-3F464F65B9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3790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solidFill>
                  <a:srgbClr val="775F55"/>
                </a:solidFill>
              </a:rPr>
              <a:pPr/>
              <a:t>6/29/2014 1:29 PM</a:t>
            </a:fld>
            <a:endParaRPr lang="en-US">
              <a:solidFill>
                <a:srgbClr val="775F55"/>
              </a:solidFill>
            </a:endParaRPr>
          </a:p>
        </p:txBody>
      </p:sp>
      <p:sp>
        <p:nvSpPr>
          <p:cNvPr id="3" name="Shape 2"/>
          <p:cNvSpPr>
            <a:spLocks noGrp="1"/>
          </p:cNvSpPr>
          <p:nvPr>
            <p:ph type="ftr" sz="quarter" idx="11"/>
          </p:nvPr>
        </p:nvSpPr>
        <p:spPr/>
        <p:txBody>
          <a:bodyPr/>
          <a:lstStyle/>
          <a:p>
            <a:endParaRPr lang="en-US" dirty="0">
              <a:solidFill>
                <a:srgbClr val="775F55"/>
              </a:solidFill>
            </a:endParaRPr>
          </a:p>
        </p:txBody>
      </p:sp>
      <p:sp>
        <p:nvSpPr>
          <p:cNvPr id="4" name="Shape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328367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solidFill>
                  <a:srgbClr val="775F55"/>
                </a:solidFill>
              </a:rPr>
              <a:pPr/>
              <a:t>6/29/2014 1:29 PM</a:t>
            </a:fld>
            <a:endParaRPr lang="en-US">
              <a:solidFill>
                <a:srgbClr val="775F55"/>
              </a:solidFill>
            </a:endParaRPr>
          </a:p>
        </p:txBody>
      </p:sp>
      <p:sp>
        <p:nvSpPr>
          <p:cNvPr id="6" name="Shape 5"/>
          <p:cNvSpPr>
            <a:spLocks noGrp="1"/>
          </p:cNvSpPr>
          <p:nvPr>
            <p:ph type="ftr" sz="quarter" idx="11"/>
          </p:nvPr>
        </p:nvSpPr>
        <p:spPr/>
        <p:txBody>
          <a:bodyPr/>
          <a:lstStyle/>
          <a:p>
            <a:endParaRPr lang="en-US">
              <a:solidFill>
                <a:srgbClr val="775F55"/>
              </a:solidFill>
            </a:endParaRPr>
          </a:p>
        </p:txBody>
      </p:sp>
      <p:sp>
        <p:nvSpPr>
          <p:cNvPr id="7" name="Shape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3" name="Shap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468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hape 11"/>
          <p:cNvSpPr>
            <a:spLocks noGrp="1"/>
          </p:cNvSpPr>
          <p:nvPr>
            <p:ph type="dt" sz="half" idx="10"/>
          </p:nvPr>
        </p:nvSpPr>
        <p:spPr>
          <a:xfrm>
            <a:off x="6248400" y="6248400"/>
            <a:ext cx="2667000" cy="365125"/>
          </a:xfrm>
        </p:spPr>
        <p:txBody>
          <a:bodyPr rtlCol="0"/>
          <a:lstStyle/>
          <a:p>
            <a:fld id="{51E20EC5-AC53-4169-941E-EDF10CD23748}"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4667249"/>
            <a:ext cx="1447800" cy="663578"/>
          </a:xfrm>
        </p:spPr>
        <p:txBody>
          <a:bodyPr rtlCol="0"/>
          <a:lstStyle>
            <a:lvl1pPr>
              <a:defRPr sz="2800"/>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Shap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18435216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ape 3"/>
          <p:cNvSpPr>
            <a:spLocks noGrp="1"/>
          </p:cNvSpPr>
          <p:nvPr>
            <p:ph type="dt" sz="half" idx="10"/>
          </p:nvPr>
        </p:nvSpPr>
        <p:spPr/>
        <p:txBody>
          <a:bodyPr/>
          <a:lstStyle/>
          <a:p>
            <a:fld id="{8D3816DF-213E-421B-92D3-C068DBB023D6}" type="datetime8">
              <a:rPr lang="en-US" smtClean="0">
                <a:solidFill>
                  <a:srgbClr val="775F55"/>
                </a:solidFill>
              </a:rPr>
              <a:pPr/>
              <a:t>6/29/2014 1:29 PM</a:t>
            </a:fld>
            <a:endParaRPr lang="en-US">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p>
            <a:fld id="{72AC53DF-4216-466D-99A7-94400E6C2A25}" type="slidenum">
              <a:rPr lang="en-US" sz="1200" smtClean="0">
                <a:solidFill>
                  <a:srgbClr val="775F55"/>
                </a:solidFill>
              </a:rPr>
              <a:pPr/>
              <a:t>‹#›</a:t>
            </a:fld>
            <a:endParaRPr lang="en-US"/>
          </a:p>
        </p:txBody>
      </p:sp>
    </p:spTree>
    <p:extLst>
      <p:ext uri="{BB962C8B-B14F-4D97-AF65-F5344CB8AC3E}">
        <p14:creationId xmlns:p14="http://schemas.microsoft.com/office/powerpoint/2010/main" val="3607915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Shape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hape 3"/>
          <p:cNvSpPr>
            <a:spLocks noGrp="1"/>
          </p:cNvSpPr>
          <p:nvPr>
            <p:ph type="dt" sz="half" idx="10"/>
          </p:nvPr>
        </p:nvSpPr>
        <p:spPr>
          <a:xfrm>
            <a:off x="6553200" y="6248402"/>
            <a:ext cx="2209800" cy="365125"/>
          </a:xfrm>
        </p:spPr>
        <p:txBody>
          <a:body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hape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113763900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Shap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Shap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3653DA-8BF4-4869-96FE-9BCF43372D46}" type="datetime8">
              <a:rPr lang="en-US" smtClean="0"/>
              <a:pPr/>
              <a:t>6/29/2014 1:29 PM</a:t>
            </a:fld>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hape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342160137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2739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65448411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solidFill>
                  <a:srgbClr val="775F55"/>
                </a:solidFill>
              </a:rPr>
              <a:pPr/>
              <a:t>6/29/2014 1:29 PM</a:t>
            </a:fld>
            <a:endParaRPr lang="en-US">
              <a:solidFill>
                <a:srgbClr val="775F55"/>
              </a:solidFill>
            </a:endParaRPr>
          </a:p>
        </p:txBody>
      </p:sp>
      <p:sp>
        <p:nvSpPr>
          <p:cNvPr id="10" name="Shape 9"/>
          <p:cNvSpPr>
            <a:spLocks noGrp="1"/>
          </p:cNvSpPr>
          <p:nvPr>
            <p:ph type="sldNum" sz="quarter" idx="16"/>
          </p:nvPr>
        </p:nvSpPr>
        <p:spPr/>
        <p:txBody>
          <a:bodyPr rtlCol="0"/>
          <a:lstStyle/>
          <a:p>
            <a:fld id="{1AD93096-5B34-4342-9326-69289CEAE4C2}" type="slidenum">
              <a:rPr lang="en-US" smtClean="0"/>
              <a:pPr/>
              <a:t>‹#›</a:t>
            </a:fld>
            <a:endParaRPr lang="en-US"/>
          </a:p>
        </p:txBody>
      </p:sp>
      <p:sp>
        <p:nvSpPr>
          <p:cNvPr id="12" name="Shape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147956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solidFill>
                  <a:srgbClr val="775F55"/>
                </a:solidFill>
              </a:rPr>
              <a:pPr/>
              <a:t>6/29/2014 1:29 PM</a:t>
            </a:fld>
            <a:endParaRPr lang="en-US">
              <a:solidFill>
                <a:srgbClr val="775F55"/>
              </a:solidFill>
            </a:endParaRPr>
          </a:p>
        </p:txBody>
      </p:sp>
      <p:sp>
        <p:nvSpPr>
          <p:cNvPr id="12" name="Shape 11"/>
          <p:cNvSpPr>
            <a:spLocks noGrp="1"/>
          </p:cNvSpPr>
          <p:nvPr>
            <p:ph type="sldNum" sz="quarter" idx="16"/>
          </p:nvPr>
        </p:nvSpPr>
        <p:spPr/>
        <p:txBody>
          <a:bodyPr rtlCol="0"/>
          <a:lstStyle/>
          <a:p>
            <a:fld id="{1AD93096-5B34-4342-9326-69289CEAE4C2}" type="slidenum">
              <a:rPr lang="en-US" smtClean="0"/>
              <a:pPr/>
              <a:t>‹#›</a:t>
            </a:fld>
            <a:endParaRPr lang="en-US"/>
          </a:p>
        </p:txBody>
      </p:sp>
      <p:sp>
        <p:nvSpPr>
          <p:cNvPr id="14" name="Shape 13"/>
          <p:cNvSpPr>
            <a:spLocks noGrp="1"/>
          </p:cNvSpPr>
          <p:nvPr>
            <p:ph type="ftr" sz="quarter" idx="17"/>
          </p:nvPr>
        </p:nvSpPr>
        <p:spPr/>
        <p:txBody>
          <a:bodyPr rtlCol="0"/>
          <a:lstStyle/>
          <a:p>
            <a:endParaRPr lang="en-US">
              <a:solidFill>
                <a:srgbClr val="775F55"/>
              </a:solidFill>
            </a:endParaRPr>
          </a:p>
        </p:txBody>
      </p:sp>
      <p:sp>
        <p:nvSpPr>
          <p:cNvPr id="16" name="Shap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91127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8929AC5B-9F49-44E9-8AAD-5E3C7A62B5B0}" type="datetime1">
              <a:rPr lang="en-GB">
                <a:solidFill>
                  <a:srgbClr val="000000"/>
                </a:solidFill>
              </a:rPr>
              <a:pPr>
                <a:defRPr/>
              </a:pPr>
              <a:t>29/06/2014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BA88E7-D7E1-4CB1-B3EC-592BABD91C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8073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solidFill>
                  <a:srgbClr val="775F55"/>
                </a:solidFill>
              </a:rPr>
              <a:pPr/>
              <a:t>6/29/2014 1:29 PM</a:t>
            </a:fld>
            <a:endParaRPr lang="en-US">
              <a:solidFill>
                <a:srgbClr val="775F55"/>
              </a:solidFill>
            </a:endParaRPr>
          </a:p>
        </p:txBody>
      </p:sp>
      <p:sp>
        <p:nvSpPr>
          <p:cNvPr id="4" name="Shape 3"/>
          <p:cNvSpPr>
            <a:spLocks noGrp="1"/>
          </p:cNvSpPr>
          <p:nvPr>
            <p:ph type="ftr" sz="quarter" idx="11"/>
          </p:nvPr>
        </p:nvSpPr>
        <p:spPr/>
        <p:txBody>
          <a:bodyPr/>
          <a:lstStyle/>
          <a:p>
            <a:endParaRPr lang="en-US">
              <a:solidFill>
                <a:srgbClr val="775F55"/>
              </a:solidFill>
            </a:endParaRPr>
          </a:p>
        </p:txBody>
      </p:sp>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3788060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solidFill>
                  <a:srgbClr val="775F55"/>
                </a:solidFill>
              </a:rPr>
              <a:pPr/>
              <a:t>6/29/2014 1:29 PM</a:t>
            </a:fld>
            <a:endParaRPr lang="en-US">
              <a:solidFill>
                <a:srgbClr val="775F55"/>
              </a:solidFill>
            </a:endParaRPr>
          </a:p>
        </p:txBody>
      </p:sp>
      <p:sp>
        <p:nvSpPr>
          <p:cNvPr id="3" name="Shape 2"/>
          <p:cNvSpPr>
            <a:spLocks noGrp="1"/>
          </p:cNvSpPr>
          <p:nvPr>
            <p:ph type="ftr" sz="quarter" idx="11"/>
          </p:nvPr>
        </p:nvSpPr>
        <p:spPr/>
        <p:txBody>
          <a:bodyPr/>
          <a:lstStyle/>
          <a:p>
            <a:endParaRPr lang="en-US" dirty="0">
              <a:solidFill>
                <a:srgbClr val="775F55"/>
              </a:solidFill>
            </a:endParaRPr>
          </a:p>
        </p:txBody>
      </p:sp>
      <p:sp>
        <p:nvSpPr>
          <p:cNvPr id="4" name="Shape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2933770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solidFill>
                  <a:srgbClr val="775F55"/>
                </a:solidFill>
              </a:rPr>
              <a:pPr/>
              <a:t>6/29/2014 1:29 PM</a:t>
            </a:fld>
            <a:endParaRPr lang="en-US">
              <a:solidFill>
                <a:srgbClr val="775F55"/>
              </a:solidFill>
            </a:endParaRPr>
          </a:p>
        </p:txBody>
      </p:sp>
      <p:sp>
        <p:nvSpPr>
          <p:cNvPr id="6" name="Shape 5"/>
          <p:cNvSpPr>
            <a:spLocks noGrp="1"/>
          </p:cNvSpPr>
          <p:nvPr>
            <p:ph type="ftr" sz="quarter" idx="11"/>
          </p:nvPr>
        </p:nvSpPr>
        <p:spPr/>
        <p:txBody>
          <a:bodyPr/>
          <a:lstStyle/>
          <a:p>
            <a:endParaRPr lang="en-US">
              <a:solidFill>
                <a:srgbClr val="775F55"/>
              </a:solidFill>
            </a:endParaRPr>
          </a:p>
        </p:txBody>
      </p:sp>
      <p:sp>
        <p:nvSpPr>
          <p:cNvPr id="7" name="Shape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3" name="Shap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7469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hape 11"/>
          <p:cNvSpPr>
            <a:spLocks noGrp="1"/>
          </p:cNvSpPr>
          <p:nvPr>
            <p:ph type="dt" sz="half" idx="10"/>
          </p:nvPr>
        </p:nvSpPr>
        <p:spPr>
          <a:xfrm>
            <a:off x="6248400" y="6248400"/>
            <a:ext cx="2667000" cy="365125"/>
          </a:xfrm>
        </p:spPr>
        <p:txBody>
          <a:bodyPr rtlCol="0"/>
          <a:lstStyle/>
          <a:p>
            <a:fld id="{51E20EC5-AC53-4169-941E-EDF10CD23748}"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4667249"/>
            <a:ext cx="1447800" cy="663578"/>
          </a:xfrm>
        </p:spPr>
        <p:txBody>
          <a:bodyPr rtlCol="0"/>
          <a:lstStyle>
            <a:lvl1pPr>
              <a:defRPr sz="2800"/>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Shap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403985834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ape 3"/>
          <p:cNvSpPr>
            <a:spLocks noGrp="1"/>
          </p:cNvSpPr>
          <p:nvPr>
            <p:ph type="dt" sz="half" idx="10"/>
          </p:nvPr>
        </p:nvSpPr>
        <p:spPr/>
        <p:txBody>
          <a:bodyPr/>
          <a:lstStyle/>
          <a:p>
            <a:fld id="{8D3816DF-213E-421B-92D3-C068DBB023D6}" type="datetime8">
              <a:rPr lang="en-US" smtClean="0">
                <a:solidFill>
                  <a:srgbClr val="775F55"/>
                </a:solidFill>
              </a:rPr>
              <a:pPr/>
              <a:t>6/29/2014 1:29 PM</a:t>
            </a:fld>
            <a:endParaRPr lang="en-US">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p>
            <a:fld id="{72AC53DF-4216-466D-99A7-94400E6C2A25}" type="slidenum">
              <a:rPr lang="en-US" sz="1200" smtClean="0">
                <a:solidFill>
                  <a:srgbClr val="775F55"/>
                </a:solidFill>
              </a:rPr>
              <a:pPr/>
              <a:t>‹#›</a:t>
            </a:fld>
            <a:endParaRPr lang="en-US"/>
          </a:p>
        </p:txBody>
      </p:sp>
    </p:spTree>
    <p:extLst>
      <p:ext uri="{BB962C8B-B14F-4D97-AF65-F5344CB8AC3E}">
        <p14:creationId xmlns:p14="http://schemas.microsoft.com/office/powerpoint/2010/main" val="1610020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Shape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hape 3"/>
          <p:cNvSpPr>
            <a:spLocks noGrp="1"/>
          </p:cNvSpPr>
          <p:nvPr>
            <p:ph type="dt" sz="half" idx="10"/>
          </p:nvPr>
        </p:nvSpPr>
        <p:spPr>
          <a:xfrm>
            <a:off x="6553200" y="6248402"/>
            <a:ext cx="2209800" cy="365125"/>
          </a:xfrm>
        </p:spPr>
        <p:txBody>
          <a:body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hape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270959292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Shap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Shap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3653DA-8BF4-4869-96FE-9BCF43372D46}" type="datetime8">
              <a:rPr lang="en-US" smtClean="0"/>
              <a:pPr/>
              <a:t>6/29/2014 1:29 PM</a:t>
            </a:fld>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hape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3341709885"/>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3626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45496662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solidFill>
                  <a:srgbClr val="775F55"/>
                </a:solidFill>
              </a:rPr>
              <a:pPr/>
              <a:t>6/29/2014 1:29 PM</a:t>
            </a:fld>
            <a:endParaRPr lang="en-US">
              <a:solidFill>
                <a:srgbClr val="775F55"/>
              </a:solidFill>
            </a:endParaRPr>
          </a:p>
        </p:txBody>
      </p:sp>
      <p:sp>
        <p:nvSpPr>
          <p:cNvPr id="10" name="Shape 9"/>
          <p:cNvSpPr>
            <a:spLocks noGrp="1"/>
          </p:cNvSpPr>
          <p:nvPr>
            <p:ph type="sldNum" sz="quarter" idx="16"/>
          </p:nvPr>
        </p:nvSpPr>
        <p:spPr/>
        <p:txBody>
          <a:bodyPr rtlCol="0"/>
          <a:lstStyle/>
          <a:p>
            <a:fld id="{1AD93096-5B34-4342-9326-69289CEAE4C2}" type="slidenum">
              <a:rPr lang="en-US" smtClean="0"/>
              <a:pPr/>
              <a:t>‹#›</a:t>
            </a:fld>
            <a:endParaRPr lang="en-US"/>
          </a:p>
        </p:txBody>
      </p:sp>
      <p:sp>
        <p:nvSpPr>
          <p:cNvPr id="12" name="Shape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154752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F747097B-4B03-4F72-BA4B-B2B92FF44085}" type="datetime1">
              <a:rPr lang="en-GB">
                <a:solidFill>
                  <a:srgbClr val="000000"/>
                </a:solidFill>
              </a:rPr>
              <a:pPr>
                <a:defRPr/>
              </a:pPr>
              <a:t>29/06/2014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C1E02F-BB8B-4733-845E-0739D0496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485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solidFill>
                  <a:srgbClr val="775F55"/>
                </a:solidFill>
              </a:rPr>
              <a:pPr/>
              <a:t>6/29/2014 1:29 PM</a:t>
            </a:fld>
            <a:endParaRPr lang="en-US">
              <a:solidFill>
                <a:srgbClr val="775F55"/>
              </a:solidFill>
            </a:endParaRPr>
          </a:p>
        </p:txBody>
      </p:sp>
      <p:sp>
        <p:nvSpPr>
          <p:cNvPr id="12" name="Shape 11"/>
          <p:cNvSpPr>
            <a:spLocks noGrp="1"/>
          </p:cNvSpPr>
          <p:nvPr>
            <p:ph type="sldNum" sz="quarter" idx="16"/>
          </p:nvPr>
        </p:nvSpPr>
        <p:spPr/>
        <p:txBody>
          <a:bodyPr rtlCol="0"/>
          <a:lstStyle/>
          <a:p>
            <a:fld id="{1AD93096-5B34-4342-9326-69289CEAE4C2}" type="slidenum">
              <a:rPr lang="en-US" smtClean="0"/>
              <a:pPr/>
              <a:t>‹#›</a:t>
            </a:fld>
            <a:endParaRPr lang="en-US"/>
          </a:p>
        </p:txBody>
      </p:sp>
      <p:sp>
        <p:nvSpPr>
          <p:cNvPr id="14" name="Shape 13"/>
          <p:cNvSpPr>
            <a:spLocks noGrp="1"/>
          </p:cNvSpPr>
          <p:nvPr>
            <p:ph type="ftr" sz="quarter" idx="17"/>
          </p:nvPr>
        </p:nvSpPr>
        <p:spPr/>
        <p:txBody>
          <a:bodyPr rtlCol="0"/>
          <a:lstStyle/>
          <a:p>
            <a:endParaRPr lang="en-US">
              <a:solidFill>
                <a:srgbClr val="775F55"/>
              </a:solidFill>
            </a:endParaRPr>
          </a:p>
        </p:txBody>
      </p:sp>
      <p:sp>
        <p:nvSpPr>
          <p:cNvPr id="16" name="Shap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40847104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solidFill>
                  <a:srgbClr val="775F55"/>
                </a:solidFill>
              </a:rPr>
              <a:pPr/>
              <a:t>6/29/2014 1:29 PM</a:t>
            </a:fld>
            <a:endParaRPr lang="en-US">
              <a:solidFill>
                <a:srgbClr val="775F55"/>
              </a:solidFill>
            </a:endParaRPr>
          </a:p>
        </p:txBody>
      </p:sp>
      <p:sp>
        <p:nvSpPr>
          <p:cNvPr id="4" name="Shape 3"/>
          <p:cNvSpPr>
            <a:spLocks noGrp="1"/>
          </p:cNvSpPr>
          <p:nvPr>
            <p:ph type="ftr" sz="quarter" idx="11"/>
          </p:nvPr>
        </p:nvSpPr>
        <p:spPr/>
        <p:txBody>
          <a:bodyPr/>
          <a:lstStyle/>
          <a:p>
            <a:endParaRPr lang="en-US">
              <a:solidFill>
                <a:srgbClr val="775F55"/>
              </a:solidFill>
            </a:endParaRPr>
          </a:p>
        </p:txBody>
      </p:sp>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1883372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solidFill>
                  <a:srgbClr val="775F55"/>
                </a:solidFill>
              </a:rPr>
              <a:pPr/>
              <a:t>6/29/2014 1:29 PM</a:t>
            </a:fld>
            <a:endParaRPr lang="en-US">
              <a:solidFill>
                <a:srgbClr val="775F55"/>
              </a:solidFill>
            </a:endParaRPr>
          </a:p>
        </p:txBody>
      </p:sp>
      <p:sp>
        <p:nvSpPr>
          <p:cNvPr id="3" name="Shape 2"/>
          <p:cNvSpPr>
            <a:spLocks noGrp="1"/>
          </p:cNvSpPr>
          <p:nvPr>
            <p:ph type="ftr" sz="quarter" idx="11"/>
          </p:nvPr>
        </p:nvSpPr>
        <p:spPr/>
        <p:txBody>
          <a:bodyPr/>
          <a:lstStyle/>
          <a:p>
            <a:endParaRPr lang="en-US" dirty="0">
              <a:solidFill>
                <a:srgbClr val="775F55"/>
              </a:solidFill>
            </a:endParaRPr>
          </a:p>
        </p:txBody>
      </p:sp>
      <p:sp>
        <p:nvSpPr>
          <p:cNvPr id="4" name="Shape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40130941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solidFill>
                  <a:srgbClr val="775F55"/>
                </a:solidFill>
              </a:rPr>
              <a:pPr/>
              <a:t>6/29/2014 1:29 PM</a:t>
            </a:fld>
            <a:endParaRPr lang="en-US">
              <a:solidFill>
                <a:srgbClr val="775F55"/>
              </a:solidFill>
            </a:endParaRPr>
          </a:p>
        </p:txBody>
      </p:sp>
      <p:sp>
        <p:nvSpPr>
          <p:cNvPr id="6" name="Shape 5"/>
          <p:cNvSpPr>
            <a:spLocks noGrp="1"/>
          </p:cNvSpPr>
          <p:nvPr>
            <p:ph type="ftr" sz="quarter" idx="11"/>
          </p:nvPr>
        </p:nvSpPr>
        <p:spPr/>
        <p:txBody>
          <a:bodyPr/>
          <a:lstStyle/>
          <a:p>
            <a:endParaRPr lang="en-US">
              <a:solidFill>
                <a:srgbClr val="775F55"/>
              </a:solidFill>
            </a:endParaRPr>
          </a:p>
        </p:txBody>
      </p:sp>
      <p:sp>
        <p:nvSpPr>
          <p:cNvPr id="7" name="Shape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3" name="Shap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459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hape 11"/>
          <p:cNvSpPr>
            <a:spLocks noGrp="1"/>
          </p:cNvSpPr>
          <p:nvPr>
            <p:ph type="dt" sz="half" idx="10"/>
          </p:nvPr>
        </p:nvSpPr>
        <p:spPr>
          <a:xfrm>
            <a:off x="6248400" y="6248400"/>
            <a:ext cx="2667000" cy="365125"/>
          </a:xfrm>
        </p:spPr>
        <p:txBody>
          <a:bodyPr rtlCol="0"/>
          <a:lstStyle/>
          <a:p>
            <a:fld id="{51E20EC5-AC53-4169-941E-EDF10CD23748}"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4667249"/>
            <a:ext cx="1447800" cy="663578"/>
          </a:xfrm>
        </p:spPr>
        <p:txBody>
          <a:bodyPr rtlCol="0"/>
          <a:lstStyle>
            <a:lvl1pPr>
              <a:defRPr sz="2800"/>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Shap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117278925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ape 3"/>
          <p:cNvSpPr>
            <a:spLocks noGrp="1"/>
          </p:cNvSpPr>
          <p:nvPr>
            <p:ph type="dt" sz="half" idx="10"/>
          </p:nvPr>
        </p:nvSpPr>
        <p:spPr/>
        <p:txBody>
          <a:bodyPr/>
          <a:lstStyle/>
          <a:p>
            <a:fld id="{8D3816DF-213E-421B-92D3-C068DBB023D6}" type="datetime8">
              <a:rPr lang="en-US" smtClean="0">
                <a:solidFill>
                  <a:srgbClr val="775F55"/>
                </a:solidFill>
              </a:rPr>
              <a:pPr/>
              <a:t>6/29/2014 1:29 PM</a:t>
            </a:fld>
            <a:endParaRPr lang="en-US">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p>
            <a:fld id="{72AC53DF-4216-466D-99A7-94400E6C2A25}" type="slidenum">
              <a:rPr lang="en-US" sz="1200" smtClean="0">
                <a:solidFill>
                  <a:srgbClr val="775F55"/>
                </a:solidFill>
              </a:rPr>
              <a:pPr/>
              <a:t>‹#›</a:t>
            </a:fld>
            <a:endParaRPr lang="en-US"/>
          </a:p>
        </p:txBody>
      </p:sp>
    </p:spTree>
    <p:extLst>
      <p:ext uri="{BB962C8B-B14F-4D97-AF65-F5344CB8AC3E}">
        <p14:creationId xmlns:p14="http://schemas.microsoft.com/office/powerpoint/2010/main" val="3482007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Shape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hape 3"/>
          <p:cNvSpPr>
            <a:spLocks noGrp="1"/>
          </p:cNvSpPr>
          <p:nvPr>
            <p:ph type="dt" sz="half" idx="10"/>
          </p:nvPr>
        </p:nvSpPr>
        <p:spPr>
          <a:xfrm>
            <a:off x="6553200" y="6248402"/>
            <a:ext cx="2209800" cy="365125"/>
          </a:xfrm>
        </p:spPr>
        <p:txBody>
          <a:body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hape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400149860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Shap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Shap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3653DA-8BF4-4869-96FE-9BCF43372D46}" type="datetime8">
              <a:rPr lang="en-US" smtClean="0"/>
              <a:pPr/>
              <a:t>6/29/2014 1:29 PM</a:t>
            </a:fld>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hape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284674570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0713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23651109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C90522B-41A0-420B-B17A-72537BCD81D0}" type="datetime1">
              <a:rPr lang="en-GB">
                <a:solidFill>
                  <a:srgbClr val="000000"/>
                </a:solidFill>
              </a:rPr>
              <a:pPr>
                <a:defRPr/>
              </a:pPr>
              <a:t>29/06/2014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1EE4F4-1228-4F1C-8276-B12A6B8B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175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solidFill>
                  <a:srgbClr val="775F55"/>
                </a:solidFill>
              </a:rPr>
              <a:pPr/>
              <a:t>6/29/2014 1:29 PM</a:t>
            </a:fld>
            <a:endParaRPr lang="en-US">
              <a:solidFill>
                <a:srgbClr val="775F55"/>
              </a:solidFill>
            </a:endParaRPr>
          </a:p>
        </p:txBody>
      </p:sp>
      <p:sp>
        <p:nvSpPr>
          <p:cNvPr id="10" name="Shape 9"/>
          <p:cNvSpPr>
            <a:spLocks noGrp="1"/>
          </p:cNvSpPr>
          <p:nvPr>
            <p:ph type="sldNum" sz="quarter" idx="16"/>
          </p:nvPr>
        </p:nvSpPr>
        <p:spPr/>
        <p:txBody>
          <a:bodyPr rtlCol="0"/>
          <a:lstStyle/>
          <a:p>
            <a:fld id="{1AD93096-5B34-4342-9326-69289CEAE4C2}" type="slidenum">
              <a:rPr lang="en-US" smtClean="0"/>
              <a:pPr/>
              <a:t>‹#›</a:t>
            </a:fld>
            <a:endParaRPr lang="en-US"/>
          </a:p>
        </p:txBody>
      </p:sp>
      <p:sp>
        <p:nvSpPr>
          <p:cNvPr id="12" name="Shape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6703784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solidFill>
                  <a:srgbClr val="775F55"/>
                </a:solidFill>
              </a:rPr>
              <a:pPr/>
              <a:t>6/29/2014 1:29 PM</a:t>
            </a:fld>
            <a:endParaRPr lang="en-US">
              <a:solidFill>
                <a:srgbClr val="775F55"/>
              </a:solidFill>
            </a:endParaRPr>
          </a:p>
        </p:txBody>
      </p:sp>
      <p:sp>
        <p:nvSpPr>
          <p:cNvPr id="12" name="Shape 11"/>
          <p:cNvSpPr>
            <a:spLocks noGrp="1"/>
          </p:cNvSpPr>
          <p:nvPr>
            <p:ph type="sldNum" sz="quarter" idx="16"/>
          </p:nvPr>
        </p:nvSpPr>
        <p:spPr/>
        <p:txBody>
          <a:bodyPr rtlCol="0"/>
          <a:lstStyle/>
          <a:p>
            <a:fld id="{1AD93096-5B34-4342-9326-69289CEAE4C2}" type="slidenum">
              <a:rPr lang="en-US" smtClean="0"/>
              <a:pPr/>
              <a:t>‹#›</a:t>
            </a:fld>
            <a:endParaRPr lang="en-US"/>
          </a:p>
        </p:txBody>
      </p:sp>
      <p:sp>
        <p:nvSpPr>
          <p:cNvPr id="14" name="Shape 13"/>
          <p:cNvSpPr>
            <a:spLocks noGrp="1"/>
          </p:cNvSpPr>
          <p:nvPr>
            <p:ph type="ftr" sz="quarter" idx="17"/>
          </p:nvPr>
        </p:nvSpPr>
        <p:spPr/>
        <p:txBody>
          <a:bodyPr rtlCol="0"/>
          <a:lstStyle/>
          <a:p>
            <a:endParaRPr lang="en-US">
              <a:solidFill>
                <a:srgbClr val="775F55"/>
              </a:solidFill>
            </a:endParaRPr>
          </a:p>
        </p:txBody>
      </p:sp>
      <p:sp>
        <p:nvSpPr>
          <p:cNvPr id="16" name="Shap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516527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solidFill>
                  <a:srgbClr val="775F55"/>
                </a:solidFill>
              </a:rPr>
              <a:pPr/>
              <a:t>6/29/2014 1:29 PM</a:t>
            </a:fld>
            <a:endParaRPr lang="en-US">
              <a:solidFill>
                <a:srgbClr val="775F55"/>
              </a:solidFill>
            </a:endParaRPr>
          </a:p>
        </p:txBody>
      </p:sp>
      <p:sp>
        <p:nvSpPr>
          <p:cNvPr id="4" name="Shape 3"/>
          <p:cNvSpPr>
            <a:spLocks noGrp="1"/>
          </p:cNvSpPr>
          <p:nvPr>
            <p:ph type="ftr" sz="quarter" idx="11"/>
          </p:nvPr>
        </p:nvSpPr>
        <p:spPr/>
        <p:txBody>
          <a:bodyPr/>
          <a:lstStyle/>
          <a:p>
            <a:endParaRPr lang="en-US">
              <a:solidFill>
                <a:srgbClr val="775F55"/>
              </a:solidFill>
            </a:endParaRPr>
          </a:p>
        </p:txBody>
      </p:sp>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15423656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solidFill>
                  <a:srgbClr val="775F55"/>
                </a:solidFill>
              </a:rPr>
              <a:pPr/>
              <a:t>6/29/2014 1:29 PM</a:t>
            </a:fld>
            <a:endParaRPr lang="en-US">
              <a:solidFill>
                <a:srgbClr val="775F55"/>
              </a:solidFill>
            </a:endParaRPr>
          </a:p>
        </p:txBody>
      </p:sp>
      <p:sp>
        <p:nvSpPr>
          <p:cNvPr id="3" name="Shape 2"/>
          <p:cNvSpPr>
            <a:spLocks noGrp="1"/>
          </p:cNvSpPr>
          <p:nvPr>
            <p:ph type="ftr" sz="quarter" idx="11"/>
          </p:nvPr>
        </p:nvSpPr>
        <p:spPr/>
        <p:txBody>
          <a:bodyPr/>
          <a:lstStyle/>
          <a:p>
            <a:endParaRPr lang="en-US" dirty="0">
              <a:solidFill>
                <a:srgbClr val="775F55"/>
              </a:solidFill>
            </a:endParaRPr>
          </a:p>
        </p:txBody>
      </p:sp>
      <p:sp>
        <p:nvSpPr>
          <p:cNvPr id="4" name="Shape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943470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solidFill>
                  <a:srgbClr val="775F55"/>
                </a:solidFill>
              </a:rPr>
              <a:pPr/>
              <a:t>6/29/2014 1:29 PM</a:t>
            </a:fld>
            <a:endParaRPr lang="en-US">
              <a:solidFill>
                <a:srgbClr val="775F55"/>
              </a:solidFill>
            </a:endParaRPr>
          </a:p>
        </p:txBody>
      </p:sp>
      <p:sp>
        <p:nvSpPr>
          <p:cNvPr id="6" name="Shape 5"/>
          <p:cNvSpPr>
            <a:spLocks noGrp="1"/>
          </p:cNvSpPr>
          <p:nvPr>
            <p:ph type="ftr" sz="quarter" idx="11"/>
          </p:nvPr>
        </p:nvSpPr>
        <p:spPr/>
        <p:txBody>
          <a:bodyPr/>
          <a:lstStyle/>
          <a:p>
            <a:endParaRPr lang="en-US">
              <a:solidFill>
                <a:srgbClr val="775F55"/>
              </a:solidFill>
            </a:endParaRPr>
          </a:p>
        </p:txBody>
      </p:sp>
      <p:sp>
        <p:nvSpPr>
          <p:cNvPr id="7" name="Shape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3" name="Shap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56282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hap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hape 11"/>
          <p:cNvSpPr>
            <a:spLocks noGrp="1"/>
          </p:cNvSpPr>
          <p:nvPr>
            <p:ph type="dt" sz="half" idx="10"/>
          </p:nvPr>
        </p:nvSpPr>
        <p:spPr>
          <a:xfrm>
            <a:off x="6248400" y="6248400"/>
            <a:ext cx="2667000" cy="365125"/>
          </a:xfrm>
        </p:spPr>
        <p:txBody>
          <a:bodyPr rtlCol="0"/>
          <a:lstStyle/>
          <a:p>
            <a:fld id="{51E20EC5-AC53-4169-941E-EDF10CD23748}" type="datetime8">
              <a:rPr lang="en-US" smtClean="0">
                <a:solidFill>
                  <a:srgbClr val="775F55"/>
                </a:solidFill>
              </a:rPr>
              <a:pPr/>
              <a:t>6/29/2014 1:29 PM</a:t>
            </a:fld>
            <a:endParaRPr lang="en-US">
              <a:solidFill>
                <a:srgbClr val="775F55"/>
              </a:solidFill>
            </a:endParaRPr>
          </a:p>
        </p:txBody>
      </p:sp>
      <p:sp>
        <p:nvSpPr>
          <p:cNvPr id="13" name="Shape 12"/>
          <p:cNvSpPr>
            <a:spLocks noGrp="1"/>
          </p:cNvSpPr>
          <p:nvPr>
            <p:ph type="sldNum" sz="quarter" idx="11"/>
          </p:nvPr>
        </p:nvSpPr>
        <p:spPr>
          <a:xfrm>
            <a:off x="0" y="4667249"/>
            <a:ext cx="1447800" cy="663578"/>
          </a:xfrm>
        </p:spPr>
        <p:txBody>
          <a:bodyPr rtlCol="0"/>
          <a:lstStyle>
            <a:lvl1pPr>
              <a:defRPr sz="2800"/>
            </a:lvl1pPr>
          </a:lstStyle>
          <a:p>
            <a:fld id="{1AD93096-5B34-4342-9326-69289CEAE4C2}" type="slidenum">
              <a:rPr lang="en-US" smtClean="0"/>
              <a:pPr/>
              <a:t>‹#›</a:t>
            </a:fld>
            <a:endParaRPr lang="en-US" dirty="0"/>
          </a:p>
        </p:txBody>
      </p:sp>
      <p:sp>
        <p:nvSpPr>
          <p:cNvPr id="14" name="Shape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Shap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296012685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ape 3"/>
          <p:cNvSpPr>
            <a:spLocks noGrp="1"/>
          </p:cNvSpPr>
          <p:nvPr>
            <p:ph type="dt" sz="half" idx="10"/>
          </p:nvPr>
        </p:nvSpPr>
        <p:spPr/>
        <p:txBody>
          <a:bodyPr/>
          <a:lstStyle/>
          <a:p>
            <a:fld id="{8D3816DF-213E-421B-92D3-C068DBB023D6}" type="datetime8">
              <a:rPr lang="en-US" smtClean="0">
                <a:solidFill>
                  <a:srgbClr val="775F55"/>
                </a:solidFill>
              </a:rPr>
              <a:pPr/>
              <a:t>6/29/2014 1:29 PM</a:t>
            </a:fld>
            <a:endParaRPr lang="en-US">
              <a:solidFill>
                <a:srgbClr val="775F55"/>
              </a:solidFill>
            </a:endParaRPr>
          </a:p>
        </p:txBody>
      </p:sp>
      <p:sp>
        <p:nvSpPr>
          <p:cNvPr id="5" name="Shape 4"/>
          <p:cNvSpPr>
            <a:spLocks noGrp="1"/>
          </p:cNvSpPr>
          <p:nvPr>
            <p:ph type="ftr" sz="quarter" idx="11"/>
          </p:nvPr>
        </p:nvSpPr>
        <p:spPr/>
        <p:txBody>
          <a:bodyPr/>
          <a:lstStyle/>
          <a:p>
            <a:endParaRPr lang="en-US">
              <a:solidFill>
                <a:srgbClr val="775F55"/>
              </a:solidFill>
            </a:endParaRPr>
          </a:p>
        </p:txBody>
      </p:sp>
      <p:sp>
        <p:nvSpPr>
          <p:cNvPr id="6" name="Shape 5"/>
          <p:cNvSpPr>
            <a:spLocks noGrp="1"/>
          </p:cNvSpPr>
          <p:nvPr>
            <p:ph type="sldNum" sz="quarter" idx="12"/>
          </p:nvPr>
        </p:nvSpPr>
        <p:spPr/>
        <p:txBody>
          <a:bodyPr/>
          <a:lstStyle/>
          <a:p>
            <a:fld id="{72AC53DF-4216-466D-99A7-94400E6C2A25}" type="slidenum">
              <a:rPr lang="en-US" sz="1200" smtClean="0">
                <a:solidFill>
                  <a:srgbClr val="775F55"/>
                </a:solidFill>
              </a:rPr>
              <a:pPr/>
              <a:t>‹#›</a:t>
            </a:fld>
            <a:endParaRPr lang="en-US"/>
          </a:p>
        </p:txBody>
      </p:sp>
    </p:spTree>
    <p:extLst>
      <p:ext uri="{BB962C8B-B14F-4D97-AF65-F5344CB8AC3E}">
        <p14:creationId xmlns:p14="http://schemas.microsoft.com/office/powerpoint/2010/main" val="2210826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Shape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hape 3"/>
          <p:cNvSpPr>
            <a:spLocks noGrp="1"/>
          </p:cNvSpPr>
          <p:nvPr>
            <p:ph type="dt" sz="half" idx="10"/>
          </p:nvPr>
        </p:nvSpPr>
        <p:spPr>
          <a:xfrm>
            <a:off x="6553200" y="6248402"/>
            <a:ext cx="2209800" cy="365125"/>
          </a:xfrm>
        </p:spPr>
        <p:txBody>
          <a:body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5" name="Shape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hape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427283584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F277495-AAFD-4EFF-BA70-ED6F5D232FD9}" type="datetime1">
              <a:rPr lang="en-GB">
                <a:solidFill>
                  <a:srgbClr val="000000"/>
                </a:solidFill>
              </a:rPr>
              <a:pPr>
                <a:defRPr/>
              </a:pPr>
              <a:t>29/06/2014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EF2627-308C-448C-AF9C-CA6001ABF3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40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FB211A63-993E-4672-940F-04BB50F6E251}" type="datetime1">
              <a:rPr lang="en-GB">
                <a:solidFill>
                  <a:srgbClr val="000000"/>
                </a:solidFill>
              </a:rPr>
              <a:pPr>
                <a:defRPr/>
              </a:pPr>
              <a:t>29/06/2014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D9416F-0268-4189-9ADC-05C02D9C5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333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UMMAP~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43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27088" y="485775"/>
            <a:ext cx="7921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827088" y="1773238"/>
            <a:ext cx="79311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 name="Rectangle 4"/>
          <p:cNvSpPr>
            <a:spLocks noGrp="1" noChangeArrowheads="1"/>
          </p:cNvSpPr>
          <p:nvPr>
            <p:ph type="dt" sz="half" idx="2"/>
          </p:nvPr>
        </p:nvSpPr>
        <p:spPr bwMode="auto">
          <a:xfrm>
            <a:off x="638175" y="6408738"/>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latin typeface="Helvetica" pitchFamily="34" charset="0"/>
                <a:cs typeface="Arial" charset="0"/>
              </a:defRPr>
            </a:lvl1pPr>
          </a:lstStyle>
          <a:p>
            <a:pPr fontAlgn="base">
              <a:spcBef>
                <a:spcPct val="0"/>
              </a:spcBef>
              <a:spcAft>
                <a:spcPct val="0"/>
              </a:spcAft>
              <a:defRPr/>
            </a:pPr>
            <a:fld id="{DBB59A11-7A46-4D0E-919B-06AB3D3E248B}" type="datetime1">
              <a:rPr lang="en-GB">
                <a:solidFill>
                  <a:srgbClr val="000000"/>
                </a:solidFill>
              </a:rPr>
              <a:pPr fontAlgn="base">
                <a:spcBef>
                  <a:spcPct val="0"/>
                </a:spcBef>
                <a:spcAft>
                  <a:spcPct val="0"/>
                </a:spcAft>
                <a:defRPr/>
              </a:pPr>
              <a:t>29/06/2014</a:t>
            </a:fld>
            <a:endParaRPr lang="en-US">
              <a:solidFill>
                <a:srgbClr val="000000"/>
              </a:solidFill>
            </a:endParaRPr>
          </a:p>
        </p:txBody>
      </p:sp>
      <p:sp>
        <p:nvSpPr>
          <p:cNvPr id="1029" name="Rectangle 5"/>
          <p:cNvSpPr>
            <a:spLocks noGrp="1" noChangeArrowheads="1"/>
          </p:cNvSpPr>
          <p:nvPr>
            <p:ph type="ftr" sz="quarter" idx="3"/>
          </p:nvPr>
        </p:nvSpPr>
        <p:spPr bwMode="auto">
          <a:xfrm>
            <a:off x="3276600" y="6408738"/>
            <a:ext cx="3167063"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latin typeface="Helvetica" pitchFamily="34" charset="0"/>
                <a:cs typeface="Arial" charset="0"/>
              </a:defRPr>
            </a:lvl1pPr>
          </a:lstStyle>
          <a:p>
            <a:pPr fontAlgn="base">
              <a:spcBef>
                <a:spcPct val="0"/>
              </a:spcBef>
              <a:spcAft>
                <a:spcPct val="0"/>
              </a:spcAft>
              <a:defRPr/>
            </a:pPr>
            <a:endParaRPr lang="fi-FI">
              <a:solidFill>
                <a:srgbClr val="000000"/>
              </a:solidFill>
            </a:endParaRPr>
          </a:p>
        </p:txBody>
      </p:sp>
      <p:sp>
        <p:nvSpPr>
          <p:cNvPr id="1030" name="Rectangle 6"/>
          <p:cNvSpPr>
            <a:spLocks noGrp="1" noChangeArrowheads="1"/>
          </p:cNvSpPr>
          <p:nvPr>
            <p:ph type="sldNum" sz="quarter" idx="4"/>
          </p:nvPr>
        </p:nvSpPr>
        <p:spPr bwMode="auto">
          <a:xfrm>
            <a:off x="6902450" y="6408738"/>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atin typeface="Helvetica" pitchFamily="34" charset="0"/>
                <a:cs typeface="Arial" charset="0"/>
              </a:defRPr>
            </a:lvl1pPr>
          </a:lstStyle>
          <a:p>
            <a:pPr fontAlgn="base">
              <a:spcBef>
                <a:spcPct val="0"/>
              </a:spcBef>
              <a:spcAft>
                <a:spcPct val="0"/>
              </a:spcAft>
              <a:defRPr/>
            </a:pPr>
            <a:fld id="{796CAFF1-C006-472A-BEF3-EB95FA6F47D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2" name="Rectangle 9"/>
          <p:cNvSpPr>
            <a:spLocks noChangeArrowheads="1"/>
          </p:cNvSpPr>
          <p:nvPr/>
        </p:nvSpPr>
        <p:spPr bwMode="auto">
          <a:xfrm>
            <a:off x="0" y="1588"/>
            <a:ext cx="9144000" cy="6856412"/>
          </a:xfrm>
          <a:prstGeom prst="rect">
            <a:avLst/>
          </a:prstGeom>
          <a:noFill/>
          <a:ln w="12700">
            <a:solidFill>
              <a:srgbClr val="0000CC"/>
            </a:solidFill>
            <a:miter lim="800000"/>
            <a:headEnd/>
            <a:tailEnd/>
          </a:ln>
          <a:effectLst/>
        </p:spPr>
        <p:txBody>
          <a:bodyPr wrap="none" anchor="ctr"/>
          <a:lstStyle/>
          <a:p>
            <a:pPr fontAlgn="base">
              <a:spcBef>
                <a:spcPct val="0"/>
              </a:spcBef>
              <a:spcAft>
                <a:spcPct val="0"/>
              </a:spcAft>
              <a:defRPr/>
            </a:pPr>
            <a:endParaRPr lang="fi-FI">
              <a:solidFill>
                <a:srgbClr val="000000"/>
              </a:solidFill>
              <a:latin typeface="Arial" charset="0"/>
            </a:endParaRPr>
          </a:p>
        </p:txBody>
      </p:sp>
      <p:sp>
        <p:nvSpPr>
          <p:cNvPr id="1034" name="Text Box 10"/>
          <p:cNvSpPr txBox="1">
            <a:spLocks noChangeArrowheads="1"/>
          </p:cNvSpPr>
          <p:nvPr userDrawn="1"/>
        </p:nvSpPr>
        <p:spPr bwMode="auto">
          <a:xfrm>
            <a:off x="549275" y="101600"/>
            <a:ext cx="3308350" cy="366713"/>
          </a:xfrm>
          <a:prstGeom prst="rect">
            <a:avLst/>
          </a:prstGeom>
          <a:noFill/>
          <a:ln>
            <a:noFill/>
          </a:ln>
          <a:effectLst/>
          <a:extLst/>
        </p:spPr>
        <p:txBody>
          <a:bodyPr wrap="none" lIns="91365" tIns="45683" rIns="91365" bIns="45683">
            <a:spAutoFit/>
          </a:bodyPr>
          <a:lstStyle/>
          <a:p>
            <a:pPr eaLnBrk="0" fontAlgn="base" hangingPunct="0">
              <a:spcBef>
                <a:spcPct val="0"/>
              </a:spcBef>
              <a:spcAft>
                <a:spcPct val="0"/>
              </a:spcAft>
              <a:defRPr/>
            </a:pPr>
            <a:r>
              <a:rPr lang="fi-FI">
                <a:solidFill>
                  <a:srgbClr val="000099"/>
                </a:solidFill>
              </a:rPr>
              <a:t>UNIVERSITY OF JYVÄSKYLÄ</a:t>
            </a:r>
          </a:p>
        </p:txBody>
      </p:sp>
    </p:spTree>
    <p:extLst>
      <p:ext uri="{BB962C8B-B14F-4D97-AF65-F5344CB8AC3E}">
        <p14:creationId xmlns:p14="http://schemas.microsoft.com/office/powerpoint/2010/main" val="13926899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3200" b="1">
          <a:solidFill>
            <a:srgbClr val="000099"/>
          </a:solidFill>
          <a:latin typeface="+mj-lt"/>
          <a:ea typeface="+mj-ea"/>
          <a:cs typeface="+mj-cs"/>
        </a:defRPr>
      </a:lvl1pPr>
      <a:lvl2pPr algn="ctr" rtl="0" eaLnBrk="0" fontAlgn="base" hangingPunct="0">
        <a:spcBef>
          <a:spcPct val="0"/>
        </a:spcBef>
        <a:spcAft>
          <a:spcPct val="0"/>
        </a:spcAft>
        <a:defRPr sz="3200" b="1">
          <a:solidFill>
            <a:srgbClr val="000099"/>
          </a:solidFill>
          <a:latin typeface="Helvetica" pitchFamily="34" charset="0"/>
          <a:cs typeface="Arial" charset="0"/>
        </a:defRPr>
      </a:lvl2pPr>
      <a:lvl3pPr algn="ctr" rtl="0" eaLnBrk="0" fontAlgn="base" hangingPunct="0">
        <a:spcBef>
          <a:spcPct val="0"/>
        </a:spcBef>
        <a:spcAft>
          <a:spcPct val="0"/>
        </a:spcAft>
        <a:defRPr sz="3200" b="1">
          <a:solidFill>
            <a:srgbClr val="000099"/>
          </a:solidFill>
          <a:latin typeface="Helvetica" pitchFamily="34" charset="0"/>
          <a:cs typeface="Arial" charset="0"/>
        </a:defRPr>
      </a:lvl3pPr>
      <a:lvl4pPr algn="ctr" rtl="0" eaLnBrk="0" fontAlgn="base" hangingPunct="0">
        <a:spcBef>
          <a:spcPct val="0"/>
        </a:spcBef>
        <a:spcAft>
          <a:spcPct val="0"/>
        </a:spcAft>
        <a:defRPr sz="3200" b="1">
          <a:solidFill>
            <a:srgbClr val="000099"/>
          </a:solidFill>
          <a:latin typeface="Helvetica" pitchFamily="34" charset="0"/>
          <a:cs typeface="Arial" charset="0"/>
        </a:defRPr>
      </a:lvl4pPr>
      <a:lvl5pPr algn="ctr" rtl="0" eaLnBrk="0" fontAlgn="base" hangingPunct="0">
        <a:spcBef>
          <a:spcPct val="0"/>
        </a:spcBef>
        <a:spcAft>
          <a:spcPct val="0"/>
        </a:spcAft>
        <a:defRPr sz="3200" b="1">
          <a:solidFill>
            <a:srgbClr val="000099"/>
          </a:solidFill>
          <a:latin typeface="Helvetica" pitchFamily="34" charset="0"/>
          <a:cs typeface="Arial" charset="0"/>
        </a:defRPr>
      </a:lvl5pPr>
      <a:lvl6pPr marL="457200" algn="ctr" rtl="0" fontAlgn="base">
        <a:spcBef>
          <a:spcPct val="0"/>
        </a:spcBef>
        <a:spcAft>
          <a:spcPct val="0"/>
        </a:spcAft>
        <a:defRPr sz="3200" b="1">
          <a:solidFill>
            <a:srgbClr val="000099"/>
          </a:solidFill>
          <a:latin typeface="Helvetica" pitchFamily="34" charset="0"/>
          <a:cs typeface="Arial" charset="0"/>
        </a:defRPr>
      </a:lvl6pPr>
      <a:lvl7pPr marL="914400" algn="ctr" rtl="0" fontAlgn="base">
        <a:spcBef>
          <a:spcPct val="0"/>
        </a:spcBef>
        <a:spcAft>
          <a:spcPct val="0"/>
        </a:spcAft>
        <a:defRPr sz="3200" b="1">
          <a:solidFill>
            <a:srgbClr val="000099"/>
          </a:solidFill>
          <a:latin typeface="Helvetica" pitchFamily="34" charset="0"/>
          <a:cs typeface="Arial" charset="0"/>
        </a:defRPr>
      </a:lvl7pPr>
      <a:lvl8pPr marL="1371600" algn="ctr" rtl="0" fontAlgn="base">
        <a:spcBef>
          <a:spcPct val="0"/>
        </a:spcBef>
        <a:spcAft>
          <a:spcPct val="0"/>
        </a:spcAft>
        <a:defRPr sz="3200" b="1">
          <a:solidFill>
            <a:srgbClr val="000099"/>
          </a:solidFill>
          <a:latin typeface="Helvetica" pitchFamily="34" charset="0"/>
          <a:cs typeface="Arial" charset="0"/>
        </a:defRPr>
      </a:lvl8pPr>
      <a:lvl9pPr marL="1828800" algn="ctr" rtl="0" fontAlgn="base">
        <a:spcBef>
          <a:spcPct val="0"/>
        </a:spcBef>
        <a:spcAft>
          <a:spcPct val="0"/>
        </a:spcAft>
        <a:defRPr sz="3200" b="1">
          <a:solidFill>
            <a:srgbClr val="000099"/>
          </a:solidFill>
          <a:latin typeface="Helvetica" pitchFamily="34" charset="0"/>
          <a:cs typeface="Arial" charset="0"/>
        </a:defRPr>
      </a:lvl9pPr>
    </p:titleStyle>
    <p:bodyStyle>
      <a:lvl1pPr marL="342900" indent="-342900" algn="l" rtl="0" eaLnBrk="0" fontAlgn="base" hangingPunct="0">
        <a:spcBef>
          <a:spcPct val="20000"/>
        </a:spcBef>
        <a:spcAft>
          <a:spcPct val="0"/>
        </a:spcAft>
        <a:buClr>
          <a:srgbClr val="000099"/>
        </a:buClr>
        <a:buSzPct val="8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294376927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1" eaLnBrk="1" latinLnBrk="0" hangingPunct="1">
        <a:spcBef>
          <a:spcPct val="0"/>
        </a:spcBef>
        <a:buNone/>
        <a:defRPr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420355387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1" eaLnBrk="1" latinLnBrk="0" hangingPunct="1">
        <a:spcBef>
          <a:spcPct val="0"/>
        </a:spcBef>
        <a:buNone/>
        <a:defRPr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54156455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1" eaLnBrk="1" latinLnBrk="0" hangingPunct="1">
        <a:spcBef>
          <a:spcPct val="0"/>
        </a:spcBef>
        <a:buNone/>
        <a:defRPr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39827392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1" eaLnBrk="1" latinLnBrk="0" hangingPunct="1">
        <a:spcBef>
          <a:spcPct val="0"/>
        </a:spcBef>
        <a:buNone/>
        <a:defRPr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394006465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rtl="1" eaLnBrk="1" latinLnBrk="0" hangingPunct="1">
        <a:spcBef>
          <a:spcPct val="0"/>
        </a:spcBef>
        <a:buNone/>
        <a:defRPr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rgbClr val="775F55"/>
                </a:solidFill>
              </a:rPr>
              <a:pPr/>
              <a:t>6/29/2014 1:29 PM</a:t>
            </a:fld>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72AC53DF-4216-466D-99A7-94400E6C2A25}" type="slidenum">
              <a:rPr lang="en-US" sz="1200" smtClean="0">
                <a:solidFill>
                  <a:srgbClr val="775F55"/>
                </a:solidFill>
              </a:rPr>
              <a:pPr/>
              <a:t>‹#›</a:t>
            </a:fld>
            <a:endParaRPr lang="en-US" dirty="0"/>
          </a:p>
        </p:txBody>
      </p:sp>
    </p:spTree>
    <p:extLst>
      <p:ext uri="{BB962C8B-B14F-4D97-AF65-F5344CB8AC3E}">
        <p14:creationId xmlns:p14="http://schemas.microsoft.com/office/powerpoint/2010/main" val="128371012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1" eaLnBrk="1" latinLnBrk="0" hangingPunct="1">
        <a:spcBef>
          <a:spcPct val="0"/>
        </a:spcBef>
        <a:buNone/>
        <a:defRPr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lum bright="70000" contrast="-70000"/>
            <a:extLst>
              <a:ext uri="{BEBA8EAE-BF5A-486C-A8C5-ECC9F3942E4B}">
                <a14:imgProps xmlns:a14="http://schemas.microsoft.com/office/drawing/2010/main">
                  <a14:imgLayer r:embed="rId4">
                    <a14:imgEffect>
                      <a14:artisticCutout/>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8" name="AutoShape 9" descr="data:image/jpeg;base64,/9j/4AAQSkZJRgABAQAAAQABAAD/2wCEAAkGBhQSEBQSEBQQFRQUFxQVFBQUFBQQFBQUFBQVFBQVFBQXHCYeGBkjGRQUHy8gIycpLCwsFx4xNTAqNSYrLCkBCQoKDgwOGg8PFy8cHCQpKSkpKSkpKSkpKSksKSkpKSkpKSkpKSkpKSkpKSksKSwpLCkpKSwpKSkpKSkpLCwsLP/AABEIAMYA/gMBIgACEQEDEQH/xAAcAAABBQEBAQAAAAAAAAAAAAAGAAMEBQcCAQj/xABKEAABAwIDBAcCCgYJAwUAAAABAAIDBBEFEiEGMUFRBxMiYXGBkTKhFCNCUnKCkpOxwRVTVKLR8BYzNENEYqOy4WODwhdks7Tx/8QAGAEAAwEBAAAAAAAAAAAAAAAAAAECAwT/xAAfEQEBAAICAwEBAQAAAAAAAAAAAQIRITEDElFBEzL/2gAMAwEAAhEDEQA/ANbXFTn6txYCXAG3jbROMXVTFeM3F8wcLHdbdwVhlOPVtU67agytuPZILBbmOY71kNa0tkcDwJW10U7HmOmIIbI5zHtLi9scpdljkivq3W1xxFwb6WyLammLKl4I/wD3itcumeLbOjPGi6hiN7kDKRffl0R7FIHC4WA7B1Er6OVlOfjYnCRg3XHym+a0nY/bRtR2HfFzt0fG7S5HIKbNtBxHGBqE6CmoZQ4XCdCg3qV0gvbIDy69Xll1ZAeL1Ky9SDwrxdWXhQHK5K6K8KYNuTL085NPCAhToW2lxxsA5uO4fme5FU4Wd7cYc7tS30sR5ncjK6isY42axd9TKQXEAcBoj2CHIN6xbZ/EXU1U1rtM1vUra6VuZgPcsq39uNE6QpieWyemcAFT11cBxStEN1dSqmepTFXiF9yjMcXFZ2tNJsbiVMjhTdHArOOFLRWoUlLdRZMFa7eFcujXrI0iEOGzh8bXcwPeFO4AHhuPCxQzsPWZ6Zo4t7J8kStdZdmXbjZ5V4aIKt0zg4RxP6wF1gJZL52RxjjrlueABJtoFlW3UPbbJxNwfHeta6QoCJ2P1Ic22utsp4eqzXa6LNAT803W2t47Z9Ux0VYhkrQwnSQFvmtJ2h2UEpE0B6qoZq140zW4O7liOAVvVVMUnzXA+9fScNnsa4biAfUKI0im2S2xc5/weqHV1LNCDoJBzbzR7BMHDTzCBNoNm2VLdbtkbrHK3RzD+Y7lH2Y2vfHKKWus2XdHL8iYDv59yLNhpC6CZgnDh38QnQoN6AvUgkkCSSXqAS8XqRQHJC5K7suXBANuTTwnnBNvCYQpgqrE8HbUwSxO0zCwPI8D6q4mCoNoJ5BC9sRIcRe43gHTQpZdKx7ZLjdIYKmNkoILCNbX3d/HxWr0GMDqG68As+pWzPkMYjY4NFy+Qklxv87gUVwYa/q+2Mum4G6ybyO8Rx3khyrxJzlGx1zo72PlzQbXbTuboAfNRrarlMRhHJc6lEFBTXF1jw2ilOoR3sXtXmGSQ6p+mk/02O4IrKYwKJFLfcpTHJHScUo3JPTbN6mnFfsBV5ZZIjx7QR+spwufqayN3AnKfNarGbi67cnHAzt/SZqdr+LHD0Oiy3F4MzHN5gra8dpesppGc2kjxGoWP1jdFr4+Yzz7ZW4Wd4FfRuwFf19BC7eQMp8RovnzGYMkzh33WtdB+JZoZYSfZIcPArJpGivjQztLgrJBZ4u06gjQtcPlNPAowfGoVfSZ2EceCeN5OhPZ/a59I9tPXOuwnLDU7geTJPmu/FabSy5mA3BvxG4rH9qsO6ymlZb5JNu9uo/BFPQrinW4Y2M74Hvj+qfjG+59vJPPHSZR6vbLxerJRJJJIBJL2yVkg5SK9XhTBspt4TjzYElBG022boOs6vISLBhN3NDQbFxG697j+dJyzmPascbl0KpQqnFLZcl7Zt/ggb/1DksHyGQNDrgMb7Q8Xa2Bvx3J6m2rkqH5msD2kX1ux4+qQo/p7TTbDx6vYupMLjDQ4gOsomI1tuCcw1zxES8EXJNjvA4KHVx33qdrk5A208ztXNF7e4IHmga/TidT3c1qFZRi5CzzaOjMUhIGjt3JGPBeSKOenAIA4pyJ/UkOadQmw8nf6rioaCLhaOfpqmx20omaGk6o1Y5YDgeJGGQOB04rZcCxYSxg31soymmuOW10566iao4KlwBZ7WDMYZl7Q3tIPoVpmBVfWQMfzAQHisFwfNT9ksbMdBORYuga8gHdoLi677zHIPXC4sVjWNRhssjRYgOcBbXS6jbRbbVU8ModJlblcMrOwN3MaqkwGpzU4B1LbhVhPW6Z5XYf2qh7Ydz0V50PYp1WIBhOkjS3z3hV+0cV2E8jdUmAVxhqopB8l7T5X1UZf6Vj0+ry1NuYuqOUPja4fKAPqE4WpLCuOUGp00d/JQv0MVXUV1ZRu4jO0d8brH9149FouI0udhHEahZQZvge0FPLubKWtdy+MBid7yD5K7zinqt1XqHdp9u6Whu2Z5MuXMIWDM8jW3c0Gx1KuaCvbLGyRh0ka17b77OaHD3FY6NJSCSSDepJJJB4vF0VymEaukDWOJ3AEnkBbW/csU2krAzOHnNcBruOXcQCdNQAN1tSVteI0YlifGbgPaWkjQi43rENoNk5ev6nO6Qk+0LkEbteVrELm885jo8P6qaGt60S9tvVtaLhwLrgmwDcxuDfSw5K52bxjqpCQwPJAbGwaA3Nhv8AApubYUiN2V7TbUtANiQDx9VXVMZiaw3GYa6XOXLoN2/is/8ANatAixKpc7tMia3iA/MR7lIdLdNUEcbKeM3OZzWucL8SLqHV4o1o3rUOK7S6EMXkDzberGuxB0mg0ChRUfE6oCqfgYLCSLaIVrYC0W4LTWR3FrIIx6gcx7rg8720VY1lnOA6wa6FFuxmPOikDDfKToheKOxuB5K92doHSPuQ4BvvdwC074YzhtVG/O0EcVYAWCp9mW9ix4aeasK2osVl686a+3G1dXxXBQ3TTFhqYv1senjpdFtSzQoPxHsTsd3lp812xz0KYi+0M31ksJg6q8dzYta8X7xqndoGZWTjncjwJVs9nxLdNQ1v4BXrdZKDEm3a4cwg1wsfAozrShGvZaQrPNWL6X6NsU6/DoXXuQ3KfFuiJyFknQLi945YCfZOYeB/5WvKWhpzVk3TJhZY2KdumR9r8s2o94WukIW6R8J6/DpwB2mtL2+LNf4pwqz/AKWJBMygrm7qinAd9Jtn2/1HDyRT0eRyz4fFLBUPZJHeF0bwJoHdUbMuzQtOQs1aQgnrvhOzjeLqOoI7wyQZvTtH0V90FYp/aacn5kzR/pv/APBP8L9aCzaGWHSshcwD++ivUQeJsM8f1m271eUeIRysD43tc07nNIc0+YSCranZyJzjJHmglO+SE9WXfTbbI/6wKjs12khjAMcl+HT0NTkc6KOOaKVoMfWxvJa7My5Ac11hobG+4InUU3i8XqRTDhypsTwGMtkexobI4HtbteJ7ldFUO1eOMp4h1hyh5tmIJGltNPFLKTXKsd74B2FYA9kt5pC5pHZDSQBYn8VSbV7NC5dEdNbsGh1FiRbj3bkW0+IdfHnbu1ANiAbcQocw11XPeXVIzgbSOYwMeX5mDKBu0Gmp7tFDdtGXD2RfmXE+6yLcc2bildnN2u5jj4hCGL7N5GlzNRb+dyeiuz9NiziC52XKLAcC52+w8rHkLq9w2ta4aEd/cgOaQNAAJIHyTzvx3br+5WeF1GW5bmcbXIbuA3nRHSJRw2S6bqcPbILOULDpyW3APM8bfyNVOZUJ7lX0rsN2UaZ8xF2s1N+KJqfDWNy9kCwLzbv3JzDorR97yB5cVLmkADj3+5v/ACunCajlzu6m4OzK33nxOqhYhPdy4p8Q7NuJ1KiVk9ilJzsW8aXkp3oP2mZoSOBv6IpdIh7H2XaVcKhfaluaAvHymj8QrQxhsYv80X9FVV7s1A++9ht5XVBiuMOkeQ114wALcDYalae2oy0m1jr6hDeLs1BV3C+8YsLW0sqzFI7s8FGXMOL/AKIcW6nEWA7pAW/wX0kCvkLBK0xVEUg+S5p96+tMLqRJCx4+U0H3KGiUm5oQ5pa7c4EHwIsU6lZAYPspTZJMTw5/ymOLR/mhfqR9R7j5Ku6LsSNPisIdoJC6B31xp++1qJNroRSbRQynSOpyh/K0oMEn43QLj8TqXEHkaOjkEg+kCH/7gQtEPqFq6CjUFUJYmSN3Pa148HAEfipAWagltGOoxXD6rc2UyUch7pRniv8AXajRCfSRRukw6V0f9ZAWVEfMOgcJPwBRHhtc2aGOZnsysZI3we0OH4pUJK8Xq8SNyU1NE1wLXhrmneHAOB8QU6VyUwzr9ISCV8UgibkJaGsc5505nda38hR6uqAuTpZFG0uENaHVEMIdNpnLR2nN5kD2iPVZvVU9TO4hsUm/c1jj66LC48urHKWG568yOs3crF9IHQFoALtN/iq9mFyQvDZmOYd4zC1xzHNXdM8IsPbK8VpmtluWvDrkEOtbXf471HbI6O72BzRocx0AHdrvNrea1PFsAZUWBADuBCoJ9jSxruuLeq53sB/N1N+J0sNmccp3xxG7jJmaxlMGtdmcBYuJy3LNx1NgRuOqj1FcH4jLCwdjOcp1Og1Jd4gXv3qXsphcEd5GySl0YeQMrGjLY3ufa1vwtvUnZnBe3JPJ7btPDMbn3LTDD6zyz+LXOGAX+S2/m7cq7EqotaAeIUzNnee93uao2K0+Z3muhg8wwHLcqHikuqtYo8rFSYm7VICMPVdi7LtU1i4rY7tTWB4mZmzxH5TSQgA1Aa61jpoStFe3JUt5Ou0+aDcYwvLPK2243HgUWbQtMKoXuppJt7WPjaD9Nrj+XvUKrju0hLZ3HnwslpTrFNYkfNkb7Lm/hZPTNTnMKhc6FfTfRXivX4dFc6tGU+S+aaxlnlbJ0BYtdssBO45gPFQqNjXtkgvUGyzp2wu9PBUN3xPLCeQeLj3tQL0ifGOp6sbqiJjz9IgF375kHktr6QcK+EYbUx2uche36UfaH4FYk93X4I0/KpZXM+o/4xv/AMkv2VcS13onxTrsLhudYs0J+oez+6WoyCx3oFxTWppyfmytH7j/APwWwhTTeTwh7HMdqHAtPgRY+4oY6L5yKE07/bo5pqZ3hG+8f7jm+iKkH4Kfg+OVcO5tXDFVM+nGeqlt3m7T5JUDVeFe3XJKk3hXhXq5KYcOTTynXJp6AptocEFTHlvlc3VjuR4g9x/ggMh0bix/Zc02I5WWnvVRj+AtnYXNFpWjsOGl7ahruY/BRY0xy0FaOo4lUm1uIMfkBJBaSct9LEaEji7T+bqTUVPVRkuGu4N4udy8OaGY4bvL5Dmede4X71rhhrmozz3xBFsu0ZJCGk+zpvLtd3rZQa3bf4O90OQEAnM4G7sx92m5R6faOSAPERYC4WuW5rW3WQnXscSXO0zEnuJvrY8RdLPe9pjQMC2jhkGjgHAWDTobk6q96u5usywGgLnNsCdfABahSsswA8kQGKo2ag/Eqg59EUYpLohKo1cghvGnZGXClHBZG8Lrl1M4bwfRUsC7QwZTmHA39FW7Q0gJ64bnsHrvRRtBS3BVHKM9A7nGbeQVRnkzqc5XgjgVfTbh3gH1F0P128rQNtsJ6l8LmizZIIXDlcRtB/JTOx+APFWdq6Kuh/FepxFgJ0kBb/BDmIsu1MYFWdVUxSfNe0nwvqp/Tj7AaV6hWgxMOa10ch1AOjr7+4qzjxJ4+afEW94T0a2ewEEHcQQfA6FfPuD0HV1GJYe7i17m+MLjqP8AtySHyW8R1xI1Z9kg+42WV7XYLLHjcdbFDK6B+QTOawnKHNMUuYD/ACOJThUHdFuJGnxWEO0Dy6F31xYfvhq+jgvlzHIXUte+2jo5A8fSa6/+4FfTeH1glijlbukY148HAEfinREoIO22PUVmHVu4Mn+Dyn/p1TcmvcHWKMAUPdIGFGow2pjb7YYXs5h8fxjbebVJiYrwqu2bxYVVHT1A/vYmPP0i0Zh5OuPJWBUgiuSvSuXIN4U09dErhxQDT0xWTFsT3N1LWPcBzIaSPeE89eBt9OenqkbEcQqy593Ek8zy5KNPJlYOF/5/NPSsu4jk4t9CVSYxXZp2xt+SWj1OvvK33pDiolKLsEwwVFCxrg7TrAD2SAc5OgOqDKk2JRxsHKDTEHq7tkPtNJPaDSNR5qaE6h2XZFZzc5+loL9wVyTZqbfJc6Zj4/kE3WS2CkKjFJ96HZn6q2rpLqok3pBtkO0cLvlNUtlTE/i0rLKbY6fhmHmV3jnW0LY87yS/N5ZQP4q9QNJqsMgkFiGn0Qpi+xrGxS9SLZwdyBq3b10QBLjruUg7azmM2J1HPmnIm1mVfDkeQ4Xyu1B0vY6jTmt/fgjMXwmmezLE7I0stdwYWjIWXOpHZssIxW7nucd5JJ81tnQbiefDnRE6wyOFv8r+2PfmUXiqgdqOhicA3LXj/KcvuKq4eiaSN15IpneVx6hb7de3S2bI6bD3RNDRG5oHi38VNjq5G7nSDzutPXJhad7WnxAKNkzobVzxjQtcOTm/mLJuLpXaJOrML5JL2yQZnuvytbT1WkMpGA3DGX55W39bLPtnWdqY/wDvKn/7Dk5yAR0vYYW1EVQY3R/CI8xY62Zrhva62mbeTY8VpHRNinXYXECe1CXRH6pu391zU10x4L12GmQDtU7mv+o4hj/xB8kJdCeLdW6pgcQLhkrbm2rTkf8A7meifcH62UFJ4uLHcd/gq79Ks4yRD6w/ivf0qw7ntPgHO/BBqDowk6uGponb6OpljaP+lIetiPh2neiMyh3B8JYytnqWdbeobG2QEER3iHZcAW3DrEjeUQkqKCJXBK9JXLigOXlNErtxTbig3LyuBJbXlr6L15ULE5csEp5RyH0Y4oNjMNRmlk73OPqShGnkzVbieZP7yu4J7TFDla8xVOdvM+/erqFtWjVE/R5VkdcztfIdpa2lwb38QhaY+78eKLNgqawe7nYe/wD4RQLouJKrsSqlNq5w1uiG6ypSNGqZlXvk1Tk8qhl+qVJ9CALLelyqvUxR/Njv5vf/AAatSusT28rOsxGU8Guawf8Abbr7yVU7GQQxhueaFneSiBkfZVLAzNVOdwY0DzOqIIwtMYzobxGk1KIOibaIUlcGPNo5wI3X3B1/i3eun1lzVUeZDlfSFjkssTlfVF16s96MdvxUxtpqh1p2CzST/WtG76wG/nvWgLGxo7Xt1wuggOgUD7Jwk/CbA6VlWP8AWJRuhqq2dfHUPnp3kNlOaaE6Av3GRjuBPEcfwcuhrYinia9hZIGua4FrmuFw4EWIIO8KBHg1JA0lkFMwAa5YmD8tV4yYgak+a4qPjBY7uSj2afzeMx+Aey23gxrbfgpH9IYre0fCxVRNhg4Jk4QOSm5WLmGNXMe0TCdzrc1OZWMcLhzfUBCb8OcNy4s5u9T70748fwWHEYv1kf22/wAVU1O2VO1xHxrgN7mxOczyPFVEgDvaA8wostMBqIwf58UXyUTxQ5P0lxMq8jv7OWaPykOEm/tA/J3jxsrWHbGmkF2vv5A+8GyHJowR2o3fiPQ3VRiOzJnA6kmK2txGO1yBIINkY52nlhJyK8X25jjHxLWyniDK2Kw7tHXPp4qqn6QqSqo6hscmSXqZrRydhxPVu0adzj4G/cg7ENlqoC12PA436tw+0PzQtLsVVNddrCdeNtPNtwVpL9rKz5CdP8bm52PqFBxpnbPiffr+asX4FUNIvDKbAahpIXGJYNO4giGXUC9mOO7yV2z6jV+GKabMy/LQ+KPtjxlpg647ROnGw0v639EE4Xs/UWcDDKLke03KPejHDwYWRxOtcDW2uriTv80vaD1vxZ4jPoh2qnVtijtEM1M2qZFLKo+fVcOkTefVIPorFanqYJJfmNc70CwCWcySOkdvcXOPi9xK3Su2aMsbo3VM+V4LXAsp3Ag+EQPvQniXR5HTQySnqpmtFy0tmhcQNLAskI9yvGxNZphEWjn/AD3E+W4fgreORo3keqqnysHZ7QA3AbgOXen4IoncXDyWkqKtPh0IGrvzVdXuilbYZieFgV7WYQGtzZrhRYK7JubdO2iSFhGAVDZBJFlaQQQXG1rLX8G2ze1lqvq3EbnMdY+YOiysYhM72QU7BQyP1e+3dxWel7a6dvoOII8wfzT9PtvSuNi97fFoI911k8NM2M8/pa+5POqgDcI9T21at2rYxwbEySUEA5m5A0X5k8fJdsxguBLgGjlx80C4DiL3aZtERvZpa6xz46dHjwl5p+sxkcFxTYoSmGRs4kLkSsvoQsXRqaW7ai6kscoNO4W0IUuNwQypwpqSEFOXXuVLQQX0AKadQKzyr3KlyNqeWlOU2GttFaMfGIWgWD7a8LninDGmZIAqxz9U5T2VG1LmiNkbblzh2gBuHihabZ19rxyO+i5Gr6Mcgo8tKpzz9l4Y+sA8lNUM+ST4G6ZdXSjex4+r/BGj6dR3HmpXsDT4q/k4eRChSVp9onW60J4ZxaPQKPJTwnexnoEb0LNhrFnXbcEHwQtVb0c43lLSGgIGqt+q6scpk5MsfWojnJsP1SkKazapobnJ0lQt33HkVGl25gqmuiDcwcLHQrPH7GYm8601Rb6BVvguzNbC6/wWp7/iyteEpc+y1OTfJIPBxUGbBYItcsv2v+Fe1Edcd1JU/duVLXYNiD/8LV/duVzSNI0tVA4Zcsv2lCipGXu0G3ebrtuydeD/AGSq+7cnf6N14/wdX905O2HIVRWNaLaDwUNuKckqjZDEHf4Or+7cmxsXiH7HVfdOU7hvX4jc6lI1otvXB2KxD9jq/unL3+heIfsdX905G4adhmP9UVMrdt3Ws1Uv9C8Q/Y6v7pyR2KxD9jqvunKLMa0x8mUmj7tqpDxK5g2mfm1JTY2KxD9jqvunLk7EYh+x1X3TkemI/rkI6bbXLvKIcM2ua/is/bsVX8aSq+6cpNPsliDN1LVfduWWWE/GmPk+tapMSDuKsGTArPcFw6ubbPT1I8Y3BFNPDUDfDN9kqNL3L1V31i9D1AbFN+ql+yV62Ob9VL9kqQsM6RTUUMh3xvHknxSv+a70RobiLIo73KXNRycGO9FEfRy/q5PslRcTmUMykWUXqASpElDN+qk+yV3Fh0v6uT7JRZwe5tBlw8FQ5sJV78Al/VyfZKX6Pl/Vv+yVn61XtPoRqcHKGsU2ZcTcLUXYZL+rf9kpp+CyH+6f9lE9p0L65Tli9Xs/IBuVd+ipAdxW4S7NPP8AdP8AslRjsc6/9U/7K1/pl8ZXx4/Rz+i3Znnrn2cHgDUFue24g8LaWAI11XD8GdnDhNIBe5b2rHtZrDtaaWHldJJbOdx+hH2I6+Xhrdx3Bg1u7X2feeZv3+iHF+YyvtmJygm1usLwN+mlhyskkgOmYY+w+NcD1YZpd1nAe0Lmx111F+9cnCpf2mTh8hm8bz5n0SSQHU2HSE3E7m67g0EAW3annc+nJNOwmYm/wh1tx7NtMoGljvuL+ZSSQHZwuT9e/u7P466ld/o6W1uvd8rXIL6uzC9jbQafybpJASKKlcy+eR0l7WuALc7WUqySSAVkrJJIBWSskkgFZJJJAJJJJAJJJJAJJJJAJJJJAJJJJAJJJJAJJJJAf//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white"/>
              </a:solidFill>
            </a:endParaRPr>
          </a:p>
        </p:txBody>
      </p:sp>
      <p:sp>
        <p:nvSpPr>
          <p:cNvPr id="4" name="TextBox 3"/>
          <p:cNvSpPr txBox="1"/>
          <p:nvPr/>
        </p:nvSpPr>
        <p:spPr>
          <a:xfrm>
            <a:off x="118005" y="2590800"/>
            <a:ext cx="9144000" cy="187743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6000" b="1" spc="50" dirty="0" smtClean="0">
                <a:ln w="11430"/>
                <a:solidFill>
                  <a:srgbClr val="A20000"/>
                </a:solidFill>
                <a:effectLst>
                  <a:outerShdw blurRad="76200" dist="50800" dir="5400000" algn="tl" rotWithShape="0">
                    <a:srgbClr val="000000">
                      <a:alpha val="65000"/>
                    </a:srgbClr>
                  </a:outerShdw>
                </a:effectLst>
                <a:latin typeface="Arial" pitchFamily="34" charset="0"/>
                <a:cs typeface="Arial" pitchFamily="34" charset="0"/>
              </a:rPr>
              <a:t>התערבות טיפולית ברשת</a:t>
            </a:r>
            <a:endParaRPr lang="he-IL" sz="6000" b="1" spc="50" dirty="0">
              <a:ln w="11430"/>
              <a:solidFill>
                <a:srgbClr val="A20000"/>
              </a:solidFill>
              <a:effectLst>
                <a:outerShdw blurRad="76200" dist="50800" dir="5400000" algn="tl" rotWithShape="0">
                  <a:srgbClr val="000000">
                    <a:alpha val="65000"/>
                  </a:srgbClr>
                </a:outerShdw>
              </a:effectLst>
              <a:latin typeface="Arial" pitchFamily="34" charset="0"/>
              <a:cs typeface="Arial" pitchFamily="34" charset="0"/>
            </a:endParaRPr>
          </a:p>
          <a:p>
            <a:pPr algn="ctr"/>
            <a:r>
              <a:rPr lang="he-IL" sz="5200" b="1" dirty="0" smtClean="0">
                <a:ln w="24500" cmpd="dbl">
                  <a:solidFill>
                    <a:schemeClr val="bg1">
                      <a:lumMod val="95000"/>
                      <a:lumOff val="5000"/>
                    </a:schemeClr>
                  </a:solidFill>
                  <a:prstDash val="solid"/>
                  <a:miter lim="800000"/>
                </a:ln>
                <a:solidFill>
                  <a:srgbClr val="C26938"/>
                </a:solidFill>
                <a:effectLst>
                  <a:outerShdw blurRad="38100" dist="38100" dir="7020000" algn="tl">
                    <a:srgbClr val="000000">
                      <a:alpha val="35000"/>
                    </a:srgbClr>
                  </a:outerShdw>
                </a:effectLst>
                <a:latin typeface="Arial" pitchFamily="34" charset="0"/>
                <a:cs typeface="Arial" pitchFamily="34" charset="0"/>
              </a:rPr>
              <a:t>מה ידוע לנו עד כה?</a:t>
            </a:r>
            <a:endParaRPr lang="en-US" sz="5200" b="1" dirty="0">
              <a:ln w="24500" cmpd="dbl">
                <a:solidFill>
                  <a:schemeClr val="bg1">
                    <a:lumMod val="95000"/>
                    <a:lumOff val="5000"/>
                  </a:schemeClr>
                </a:solidFill>
                <a:prstDash val="solid"/>
                <a:miter lim="800000"/>
              </a:ln>
              <a:solidFill>
                <a:srgbClr val="C26938"/>
              </a:solidFill>
              <a:effectLst>
                <a:outerShdw blurRad="38100" dist="38100" dir="7020000" algn="tl">
                  <a:srgbClr val="000000">
                    <a:alpha val="35000"/>
                  </a:srgbClr>
                </a:outerShdw>
              </a:effectLst>
              <a:latin typeface="Arial" pitchFamily="34" charset="0"/>
              <a:cs typeface="Arial" pitchFamily="34" charset="0"/>
            </a:endParaRPr>
          </a:p>
        </p:txBody>
      </p:sp>
      <p:sp>
        <p:nvSpPr>
          <p:cNvPr id="7" name="Rectangle 10"/>
          <p:cNvSpPr/>
          <p:nvPr/>
        </p:nvSpPr>
        <p:spPr>
          <a:xfrm>
            <a:off x="270406" y="5715000"/>
            <a:ext cx="8805332" cy="1523494"/>
          </a:xfrm>
          <a:prstGeom prst="rect">
            <a:avLst/>
          </a:prstGeom>
        </p:spPr>
        <p:txBody>
          <a:bodyPr wrap="square">
            <a:spAutoFit/>
          </a:bodyPr>
          <a:lstStyle/>
          <a:p>
            <a:pPr algn="ctr" rtl="1"/>
            <a:r>
              <a:rPr lang="he-IL" sz="3000" dirty="0" smtClean="0">
                <a:solidFill>
                  <a:schemeClr val="bg1"/>
                </a:solidFill>
                <a:latin typeface="Arial Narrow" pitchFamily="34" charset="0"/>
                <a:cs typeface="Arial" pitchFamily="34" charset="0"/>
              </a:rPr>
              <a:t>מחקר  </a:t>
            </a:r>
            <a:r>
              <a:rPr lang="he-IL" sz="3000" dirty="0" smtClean="0">
                <a:solidFill>
                  <a:schemeClr val="accent1">
                    <a:lumMod val="60000"/>
                    <a:lumOff val="40000"/>
                  </a:schemeClr>
                </a:solidFill>
                <a:latin typeface="Guttman David"/>
                <a:cs typeface="Guttman David"/>
              </a:rPr>
              <a:t>◆</a:t>
            </a:r>
            <a:r>
              <a:rPr lang="he-IL" sz="3000" dirty="0" smtClean="0">
                <a:solidFill>
                  <a:schemeClr val="bg1"/>
                </a:solidFill>
                <a:latin typeface="Arial Narrow" pitchFamily="34" charset="0"/>
                <a:cs typeface="Arial" pitchFamily="34" charset="0"/>
              </a:rPr>
              <a:t>  ייעוץ והדרכה </a:t>
            </a:r>
            <a:r>
              <a:rPr lang="he-IL" sz="3000" dirty="0" smtClean="0">
                <a:solidFill>
                  <a:schemeClr val="accent1">
                    <a:lumMod val="60000"/>
                    <a:lumOff val="40000"/>
                  </a:schemeClr>
                </a:solidFill>
                <a:latin typeface="Guttman David"/>
                <a:cs typeface="Guttman David"/>
              </a:rPr>
              <a:t>◆</a:t>
            </a:r>
            <a:r>
              <a:rPr lang="en-US" sz="3000" dirty="0" smtClean="0">
                <a:solidFill>
                  <a:schemeClr val="bg1"/>
                </a:solidFill>
                <a:latin typeface="Arial Narrow" pitchFamily="34" charset="0"/>
                <a:cs typeface="Arial" pitchFamily="34" charset="0"/>
              </a:rPr>
              <a:t> </a:t>
            </a:r>
            <a:r>
              <a:rPr lang="he-IL" sz="3000" dirty="0" smtClean="0">
                <a:solidFill>
                  <a:schemeClr val="bg1"/>
                </a:solidFill>
                <a:latin typeface="Arial Narrow" pitchFamily="34" charset="0"/>
                <a:cs typeface="Arial" pitchFamily="34" charset="0"/>
              </a:rPr>
              <a:t> פסיכולוגיה של הרשת</a:t>
            </a:r>
          </a:p>
          <a:p>
            <a:pPr algn="ctr" rtl="1"/>
            <a:r>
              <a:rPr lang="he-IL" sz="3000" dirty="0" smtClean="0">
                <a:solidFill>
                  <a:schemeClr val="bg1"/>
                </a:solidFill>
                <a:latin typeface="Arial Narrow" pitchFamily="34" charset="0"/>
                <a:cs typeface="Arial" pitchFamily="34" charset="0"/>
              </a:rPr>
              <a:t> מרצה </a:t>
            </a:r>
            <a:r>
              <a:rPr lang="he-IL" sz="3000" dirty="0">
                <a:solidFill>
                  <a:schemeClr val="bg1"/>
                </a:solidFill>
                <a:latin typeface="Arial Narrow" pitchFamily="34" charset="0"/>
                <a:cs typeface="Arial" pitchFamily="34" charset="0"/>
              </a:rPr>
              <a:t>במסלול לקידום </a:t>
            </a:r>
            <a:r>
              <a:rPr lang="he-IL" sz="3000" dirty="0" smtClean="0">
                <a:solidFill>
                  <a:schemeClr val="bg1"/>
                </a:solidFill>
                <a:latin typeface="Arial Narrow" pitchFamily="34" charset="0"/>
                <a:cs typeface="Arial" pitchFamily="34" charset="0"/>
              </a:rPr>
              <a:t>נוער, מכללת </a:t>
            </a:r>
            <a:r>
              <a:rPr lang="he-IL" sz="3000" dirty="0">
                <a:solidFill>
                  <a:schemeClr val="bg1"/>
                </a:solidFill>
                <a:latin typeface="Arial Narrow" pitchFamily="34" charset="0"/>
                <a:cs typeface="Arial" pitchFamily="34" charset="0"/>
              </a:rPr>
              <a:t>בית ברל</a:t>
            </a:r>
          </a:p>
          <a:p>
            <a:pPr algn="ctr" rtl="1"/>
            <a:r>
              <a:rPr lang="he-IL" sz="3300" dirty="0" smtClean="0">
                <a:solidFill>
                  <a:schemeClr val="bg1"/>
                </a:solidFill>
                <a:latin typeface="Arial" pitchFamily="34" charset="0"/>
                <a:cs typeface="Arial" pitchFamily="34" charset="0"/>
              </a:rPr>
              <a:t> </a:t>
            </a:r>
          </a:p>
        </p:txBody>
      </p:sp>
      <p:sp>
        <p:nvSpPr>
          <p:cNvPr id="6" name="מלבן 5"/>
          <p:cNvSpPr/>
          <p:nvPr/>
        </p:nvSpPr>
        <p:spPr>
          <a:xfrm>
            <a:off x="3476778" y="4758266"/>
            <a:ext cx="2767104" cy="769441"/>
          </a:xfrm>
          <a:prstGeom prst="rect">
            <a:avLst/>
          </a:prstGeom>
        </p:spPr>
        <p:txBody>
          <a:bodyPr wrap="none">
            <a:spAutoFit/>
          </a:bodyPr>
          <a:lstStyle/>
          <a:p>
            <a:pPr algn="ctr"/>
            <a:r>
              <a:rPr lang="he-IL" sz="4400" b="1" dirty="0">
                <a:ln w="17780" cmpd="sng">
                  <a:solidFill>
                    <a:srgbClr val="FFFFFF"/>
                  </a:solidFill>
                  <a:prstDash val="solid"/>
                  <a:miter lim="800000"/>
                </a:ln>
                <a:solidFill>
                  <a:schemeClr val="bg1"/>
                </a:solidFill>
                <a:effectLst>
                  <a:outerShdw blurRad="50800" algn="tl" rotWithShape="0">
                    <a:srgbClr val="000000"/>
                  </a:outerShdw>
                </a:effectLst>
                <a:latin typeface="Arial" pitchFamily="34" charset="0"/>
                <a:cs typeface="Arial" pitchFamily="34" charset="0"/>
              </a:rPr>
              <a:t>ניר </a:t>
            </a:r>
            <a:r>
              <a:rPr lang="he-IL" sz="4400" b="1" dirty="0" err="1">
                <a:ln w="17780" cmpd="sng">
                  <a:solidFill>
                    <a:srgbClr val="FFFFFF"/>
                  </a:solidFill>
                  <a:prstDash val="solid"/>
                  <a:miter lim="800000"/>
                </a:ln>
                <a:solidFill>
                  <a:schemeClr val="bg1"/>
                </a:solidFill>
                <a:effectLst>
                  <a:outerShdw blurRad="50800" algn="tl" rotWithShape="0">
                    <a:srgbClr val="000000"/>
                  </a:outerShdw>
                </a:effectLst>
                <a:latin typeface="Arial" pitchFamily="34" charset="0"/>
                <a:cs typeface="Arial" pitchFamily="34" charset="0"/>
              </a:rPr>
              <a:t>ויטנברג</a:t>
            </a:r>
            <a:endParaRPr lang="he-IL" sz="4400" b="1" dirty="0">
              <a:ln w="17780" cmpd="sng">
                <a:solidFill>
                  <a:srgbClr val="FFFFFF"/>
                </a:solidFill>
                <a:prstDash val="solid"/>
                <a:miter lim="800000"/>
              </a:ln>
              <a:solidFill>
                <a:schemeClr val="bg1"/>
              </a:solidFill>
              <a:effectLst>
                <a:outerShdw blurRad="50800" algn="tl" rotWithShape="0">
                  <a:srgbClr val="000000"/>
                </a:outerShdw>
              </a:effectLst>
              <a:latin typeface="Arial" pitchFamily="34" charset="0"/>
              <a:cs typeface="Arial" pitchFamily="34" charset="0"/>
            </a:endParaRPr>
          </a:p>
        </p:txBody>
      </p:sp>
      <p:pic>
        <p:nvPicPr>
          <p:cNvPr id="3074" name="Picture 2" descr="http://humanresources.vermont.gov/sites/dhr/files/styles/regular_slideshow/public/images/reg_slide/VTHROnlineResourceCntr_iStockHelpKeyboard_Final.jpg?itok=cVwSEOvu"/>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267" y="2"/>
            <a:ext cx="9203267" cy="235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444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פרופיל הפונים החוזרים</a:t>
            </a:r>
            <a:endParaRPr lang="en-US" dirty="0"/>
          </a:p>
        </p:txBody>
      </p:sp>
      <p:sp>
        <p:nvSpPr>
          <p:cNvPr id="3" name="מציין מיקום תוכן 2"/>
          <p:cNvSpPr>
            <a:spLocks noGrp="1"/>
          </p:cNvSpPr>
          <p:nvPr>
            <p:ph sz="quarter" idx="1"/>
          </p:nvPr>
        </p:nvSpPr>
        <p:spPr>
          <a:xfrm>
            <a:off x="-152400" y="1295400"/>
            <a:ext cx="9144000" cy="4953000"/>
          </a:xfrm>
        </p:spPr>
        <p:txBody>
          <a:bodyPr>
            <a:normAutofit fontScale="77500" lnSpcReduction="20000"/>
          </a:bodyPr>
          <a:lstStyle/>
          <a:p>
            <a:pPr>
              <a:lnSpc>
                <a:spcPct val="200000"/>
              </a:lnSpc>
            </a:pPr>
            <a:r>
              <a:rPr lang="he-IL" sz="4100" dirty="0" smtClean="0">
                <a:latin typeface="Arial" pitchFamily="34" charset="0"/>
                <a:cs typeface="Arial" pitchFamily="34" charset="0"/>
              </a:rPr>
              <a:t>מופנמים וחווים בדידות.</a:t>
            </a:r>
          </a:p>
          <a:p>
            <a:pPr>
              <a:lnSpc>
                <a:spcPct val="200000"/>
              </a:lnSpc>
            </a:pPr>
            <a:r>
              <a:rPr lang="he-IL" sz="4100" dirty="0" smtClean="0">
                <a:latin typeface="Arial" pitchFamily="34" charset="0"/>
                <a:cs typeface="Arial" pitchFamily="34" charset="0"/>
              </a:rPr>
              <a:t>חסרי רשת תמיכה חברתית הולמת.</a:t>
            </a:r>
            <a:endParaRPr lang="he-IL" sz="4100" dirty="0">
              <a:latin typeface="Arial" pitchFamily="34" charset="0"/>
              <a:cs typeface="Arial" pitchFamily="34" charset="0"/>
            </a:endParaRPr>
          </a:p>
          <a:p>
            <a:pPr>
              <a:lnSpc>
                <a:spcPct val="200000"/>
              </a:lnSpc>
            </a:pPr>
            <a:r>
              <a:rPr lang="he-IL" sz="4100" dirty="0" smtClean="0">
                <a:latin typeface="Arial" pitchFamily="34" charset="0"/>
                <a:cs typeface="Arial" pitchFamily="34" charset="0"/>
              </a:rPr>
              <a:t>חווים שונות או חריגות בתקופת ההתבגרות.</a:t>
            </a:r>
          </a:p>
          <a:p>
            <a:pPr>
              <a:lnSpc>
                <a:spcPct val="200000"/>
              </a:lnSpc>
            </a:pPr>
            <a:r>
              <a:rPr lang="he-IL" sz="4100" dirty="0" smtClean="0">
                <a:latin typeface="Arial" pitchFamily="34" charset="0"/>
                <a:cs typeface="Arial" pitchFamily="34" charset="0"/>
              </a:rPr>
              <a:t>מתמודדים עם מצוקה חריפה וממושכת וריבוי קשיים</a:t>
            </a:r>
          </a:p>
          <a:p>
            <a:pPr>
              <a:lnSpc>
                <a:spcPct val="200000"/>
              </a:lnSpc>
            </a:pPr>
            <a:r>
              <a:rPr lang="he-IL" sz="4000" dirty="0" smtClean="0">
                <a:latin typeface="Arial" pitchFamily="34" charset="0"/>
                <a:cs typeface="Arial" pitchFamily="34" charset="0"/>
              </a:rPr>
              <a:t>שיח נוירוטי – תגובה אמוציונלית קיצונית למצבי החיים</a:t>
            </a:r>
            <a:r>
              <a:rPr lang="he-IL" sz="3200" dirty="0" smtClean="0">
                <a:latin typeface="Arial" pitchFamily="34" charset="0"/>
                <a:cs typeface="Arial" pitchFamily="34" charset="0"/>
              </a:rPr>
              <a:t>.</a:t>
            </a:r>
          </a:p>
          <a:p>
            <a:endParaRPr lang="he-IL" sz="3200" dirty="0" smtClean="0">
              <a:latin typeface="Arial" pitchFamily="34" charset="0"/>
              <a:cs typeface="Arial" pitchFamily="34" charset="0"/>
            </a:endParaRPr>
          </a:p>
          <a:p>
            <a:endParaRPr lang="en-US" dirty="0"/>
          </a:p>
        </p:txBody>
      </p:sp>
      <p:sp>
        <p:nvSpPr>
          <p:cNvPr id="6" name="TextBox 5"/>
          <p:cNvSpPr txBox="1"/>
          <p:nvPr/>
        </p:nvSpPr>
        <p:spPr>
          <a:xfrm>
            <a:off x="457200" y="6156960"/>
            <a:ext cx="8382000" cy="553998"/>
          </a:xfrm>
          <a:prstGeom prst="rect">
            <a:avLst/>
          </a:prstGeom>
          <a:solidFill>
            <a:schemeClr val="accent5">
              <a:lumMod val="20000"/>
              <a:lumOff val="80000"/>
            </a:schemeClr>
          </a:solidFill>
          <a:ln>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he-IL" sz="3000" i="1" dirty="0" smtClean="0">
                <a:solidFill>
                  <a:schemeClr val="tx1"/>
                </a:solidFill>
                <a:latin typeface="Arial Narrow" pitchFamily="34" charset="0"/>
                <a:cs typeface="Arial" pitchFamily="34" charset="0"/>
              </a:rPr>
              <a:t>"כי באינטרנט זה מרגיש לי הכי נח לספר דברים אישיים" </a:t>
            </a:r>
            <a:endParaRPr lang="en-US" sz="3000" i="1" dirty="0">
              <a:solidFill>
                <a:schemeClr val="tx1"/>
              </a:solidFill>
              <a:latin typeface="Arial Narrow" pitchFamily="34" charset="0"/>
              <a:cs typeface="Arial" pitchFamily="34" charset="0"/>
            </a:endParaRPr>
          </a:p>
        </p:txBody>
      </p:sp>
    </p:spTree>
    <p:extLst>
      <p:ext uri="{BB962C8B-B14F-4D97-AF65-F5344CB8AC3E}">
        <p14:creationId xmlns:p14="http://schemas.microsoft.com/office/powerpoint/2010/main" val="2159581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101600"/>
            <a:ext cx="8610600" cy="990600"/>
          </a:xfrm>
        </p:spPr>
        <p:txBody>
          <a:bodyPr/>
          <a:lstStyle/>
          <a:p>
            <a:r>
              <a:rPr lang="he-IL" dirty="0" smtClean="0"/>
              <a:t>הקשר בין עזרה ברשת לבין </a:t>
            </a:r>
            <a:br>
              <a:rPr lang="he-IL" dirty="0" smtClean="0"/>
            </a:br>
            <a:r>
              <a:rPr lang="he-IL" dirty="0" smtClean="0"/>
              <a:t>התערבות פנים אל פנים </a:t>
            </a:r>
            <a:endParaRPr lang="en-US" dirty="0"/>
          </a:p>
        </p:txBody>
      </p:sp>
      <p:sp>
        <p:nvSpPr>
          <p:cNvPr id="3" name="מציין מיקום תוכן 2"/>
          <p:cNvSpPr>
            <a:spLocks noGrp="1"/>
          </p:cNvSpPr>
          <p:nvPr>
            <p:ph sz="quarter" idx="1"/>
          </p:nvPr>
        </p:nvSpPr>
        <p:spPr>
          <a:xfrm>
            <a:off x="-15240" y="1371600"/>
            <a:ext cx="9144000" cy="3810000"/>
          </a:xfrm>
          <a:solidFill>
            <a:schemeClr val="bg1"/>
          </a:solidFill>
          <a:ln>
            <a:solidFill>
              <a:schemeClr val="bg1"/>
            </a:solidFill>
          </a:ln>
        </p:spPr>
        <p:txBody>
          <a:bodyPr>
            <a:noAutofit/>
          </a:bodyPr>
          <a:lstStyle/>
          <a:p>
            <a:pPr marL="0" lvl="0" indent="0">
              <a:lnSpc>
                <a:spcPct val="200000"/>
              </a:lnSpc>
              <a:buClr>
                <a:srgbClr val="DD8047"/>
              </a:buClr>
              <a:buNone/>
            </a:pPr>
            <a:r>
              <a:rPr lang="he-IL" sz="3000" b="1" dirty="0" smtClean="0">
                <a:solidFill>
                  <a:schemeClr val="accent2">
                    <a:lumMod val="50000"/>
                  </a:schemeClr>
                </a:solidFill>
                <a:latin typeface="Arial" pitchFamily="34" charset="0"/>
                <a:cs typeface="Arial" pitchFamily="34" charset="0"/>
              </a:rPr>
              <a:t>1. </a:t>
            </a:r>
            <a:r>
              <a:rPr lang="he-IL" sz="3100" dirty="0" smtClean="0">
                <a:solidFill>
                  <a:prstClr val="black"/>
                </a:solidFill>
                <a:latin typeface="Arial" pitchFamily="34" charset="0"/>
                <a:cs typeface="Arial" pitchFamily="34" charset="0"/>
              </a:rPr>
              <a:t>הרשת </a:t>
            </a:r>
            <a:r>
              <a:rPr lang="he-IL" sz="3100" dirty="0">
                <a:solidFill>
                  <a:prstClr val="black"/>
                </a:solidFill>
                <a:latin typeface="Arial" pitchFamily="34" charset="0"/>
                <a:cs typeface="Arial" pitchFamily="34" charset="0"/>
              </a:rPr>
              <a:t>כמרחב </a:t>
            </a:r>
            <a:r>
              <a:rPr lang="he-IL" sz="3100" dirty="0" smtClean="0">
                <a:solidFill>
                  <a:prstClr val="black"/>
                </a:solidFill>
                <a:latin typeface="Arial" pitchFamily="34" charset="0"/>
                <a:cs typeface="Arial" pitchFamily="34" charset="0"/>
              </a:rPr>
              <a:t>לגישוש האפשרות לפנות לעזרה מקצועית.</a:t>
            </a:r>
          </a:p>
          <a:p>
            <a:pPr marL="0" lvl="0" indent="0">
              <a:lnSpc>
                <a:spcPct val="200000"/>
              </a:lnSpc>
              <a:buClr>
                <a:srgbClr val="DD8047"/>
              </a:buClr>
              <a:buNone/>
            </a:pPr>
            <a:r>
              <a:rPr lang="he-IL" sz="3100" b="1" dirty="0" smtClean="0">
                <a:solidFill>
                  <a:schemeClr val="accent2">
                    <a:lumMod val="50000"/>
                  </a:schemeClr>
                </a:solidFill>
                <a:latin typeface="Arial" pitchFamily="34" charset="0"/>
                <a:cs typeface="Arial" pitchFamily="34" charset="0"/>
              </a:rPr>
              <a:t>2. </a:t>
            </a:r>
            <a:r>
              <a:rPr lang="he-IL" sz="3100" dirty="0" smtClean="0">
                <a:solidFill>
                  <a:prstClr val="black"/>
                </a:solidFill>
                <a:latin typeface="Arial" pitchFamily="34" charset="0"/>
                <a:cs typeface="Arial" pitchFamily="34" charset="0"/>
              </a:rPr>
              <a:t>פנייה לרשת כהרחבת ההתערבות שניתנת פנים </a:t>
            </a:r>
            <a:r>
              <a:rPr lang="he-IL" sz="3100" dirty="0">
                <a:solidFill>
                  <a:prstClr val="black"/>
                </a:solidFill>
                <a:latin typeface="Arial" pitchFamily="34" charset="0"/>
                <a:cs typeface="Arial" pitchFamily="34" charset="0"/>
              </a:rPr>
              <a:t>אל </a:t>
            </a:r>
            <a:r>
              <a:rPr lang="he-IL" sz="3100" dirty="0" smtClean="0">
                <a:solidFill>
                  <a:prstClr val="black"/>
                </a:solidFill>
                <a:latin typeface="Arial" pitchFamily="34" charset="0"/>
                <a:cs typeface="Arial" pitchFamily="34" charset="0"/>
              </a:rPr>
              <a:t>פנים.</a:t>
            </a:r>
            <a:endParaRPr lang="he-IL" sz="3100" dirty="0">
              <a:solidFill>
                <a:prstClr val="black"/>
              </a:solidFill>
              <a:latin typeface="Arial" pitchFamily="34" charset="0"/>
              <a:cs typeface="Arial" pitchFamily="34" charset="0"/>
            </a:endParaRPr>
          </a:p>
          <a:p>
            <a:pPr marL="0" lvl="0" indent="0">
              <a:lnSpc>
                <a:spcPct val="200000"/>
              </a:lnSpc>
              <a:buClr>
                <a:srgbClr val="DD8047"/>
              </a:buClr>
              <a:buNone/>
            </a:pPr>
            <a:r>
              <a:rPr lang="he-IL" sz="3100" b="1" dirty="0" smtClean="0">
                <a:solidFill>
                  <a:schemeClr val="accent2">
                    <a:lumMod val="50000"/>
                  </a:schemeClr>
                </a:solidFill>
                <a:latin typeface="Arial" pitchFamily="34" charset="0"/>
                <a:cs typeface="Arial" pitchFamily="34" charset="0"/>
              </a:rPr>
              <a:t>3. </a:t>
            </a:r>
            <a:r>
              <a:rPr lang="he-IL" sz="3100" dirty="0" smtClean="0">
                <a:solidFill>
                  <a:prstClr val="black"/>
                </a:solidFill>
                <a:latin typeface="Arial" pitchFamily="34" charset="0"/>
                <a:cs typeface="Arial" pitchFamily="34" charset="0"/>
              </a:rPr>
              <a:t>"אובייקט </a:t>
            </a:r>
            <a:r>
              <a:rPr lang="he-IL" sz="3100" dirty="0">
                <a:solidFill>
                  <a:prstClr val="black"/>
                </a:solidFill>
                <a:latin typeface="Arial" pitchFamily="34" charset="0"/>
                <a:cs typeface="Arial" pitchFamily="34" charset="0"/>
              </a:rPr>
              <a:t>מעבר" </a:t>
            </a:r>
            <a:r>
              <a:rPr lang="he-IL" sz="3100" dirty="0" smtClean="0">
                <a:solidFill>
                  <a:prstClr val="black"/>
                </a:solidFill>
                <a:latin typeface="Arial" pitchFamily="34" charset="0"/>
                <a:cs typeface="Arial" pitchFamily="34" charset="0"/>
              </a:rPr>
              <a:t>ואמצעי להחזקה רגשית בתום הטיפול.</a:t>
            </a:r>
          </a:p>
          <a:p>
            <a:pPr marL="0" lvl="0" indent="0">
              <a:lnSpc>
                <a:spcPct val="120000"/>
              </a:lnSpc>
              <a:buClr>
                <a:srgbClr val="DD8047"/>
              </a:buClr>
              <a:buNone/>
            </a:pPr>
            <a:endParaRPr lang="he-IL" sz="3000" dirty="0" smtClean="0">
              <a:solidFill>
                <a:srgbClr val="FF0000"/>
              </a:solidFill>
              <a:latin typeface="Arial" pitchFamily="34" charset="0"/>
              <a:cs typeface="Arial" pitchFamily="34" charset="0"/>
            </a:endParaRPr>
          </a:p>
          <a:p>
            <a:endParaRPr lang="he-IL" sz="3000" dirty="0">
              <a:latin typeface="Arial" pitchFamily="34" charset="0"/>
              <a:cs typeface="Arial" pitchFamily="34" charset="0"/>
            </a:endParaRPr>
          </a:p>
          <a:p>
            <a:endParaRPr lang="en-US" sz="3000" dirty="0">
              <a:latin typeface="Arial" pitchFamily="34" charset="0"/>
              <a:cs typeface="Arial" pitchFamily="34" charset="0"/>
            </a:endParaRPr>
          </a:p>
        </p:txBody>
      </p:sp>
      <p:sp>
        <p:nvSpPr>
          <p:cNvPr id="4" name="TextBox 3"/>
          <p:cNvSpPr txBox="1"/>
          <p:nvPr/>
        </p:nvSpPr>
        <p:spPr>
          <a:xfrm>
            <a:off x="701040" y="4800600"/>
            <a:ext cx="7924800" cy="1809726"/>
          </a:xfrm>
          <a:prstGeom prst="rect">
            <a:avLst/>
          </a:prstGeom>
          <a:solidFill>
            <a:srgbClr val="F9FBFD"/>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320040" lvl="0" indent="-320040" algn="r" rtl="1">
              <a:lnSpc>
                <a:spcPct val="120000"/>
              </a:lnSpc>
              <a:spcBef>
                <a:spcPts val="700"/>
              </a:spcBef>
              <a:buClr>
                <a:srgbClr val="DD8047"/>
              </a:buClr>
              <a:buSzPct val="60000"/>
              <a:buFont typeface="Wingdings" pitchFamily="2" charset="2"/>
              <a:buChar char="ü"/>
            </a:pPr>
            <a:r>
              <a:rPr lang="he-IL" sz="3100" b="1" dirty="0">
                <a:solidFill>
                  <a:srgbClr val="0B0371"/>
                </a:solidFill>
                <a:latin typeface="Arial" pitchFamily="34" charset="0"/>
                <a:cs typeface="Arial" pitchFamily="34" charset="0"/>
              </a:rPr>
              <a:t>שביעות הרצון מהעזרה ברשת הייתה גדולה יותר בקרב משתתפים שהשתמשו גם בעזרה פנים אל </a:t>
            </a:r>
            <a:r>
              <a:rPr lang="he-IL" sz="3100" b="1" dirty="0" smtClean="0">
                <a:solidFill>
                  <a:srgbClr val="0B0371"/>
                </a:solidFill>
                <a:latin typeface="Arial" pitchFamily="34" charset="0"/>
                <a:cs typeface="Arial" pitchFamily="34" charset="0"/>
              </a:rPr>
              <a:t>פנים, </a:t>
            </a:r>
            <a:r>
              <a:rPr lang="he-IL" sz="3100" b="1" dirty="0">
                <a:solidFill>
                  <a:srgbClr val="0B0371"/>
                </a:solidFill>
                <a:latin typeface="Arial" pitchFamily="34" charset="0"/>
                <a:cs typeface="Arial" pitchFamily="34" charset="0"/>
              </a:rPr>
              <a:t>בהשוואה </a:t>
            </a:r>
            <a:r>
              <a:rPr lang="he-IL" sz="3100" b="1" dirty="0" smtClean="0">
                <a:solidFill>
                  <a:srgbClr val="0B0371"/>
                </a:solidFill>
                <a:latin typeface="Arial" pitchFamily="34" charset="0"/>
                <a:cs typeface="Arial" pitchFamily="34" charset="0"/>
              </a:rPr>
              <a:t>לנעזרים ברשת </a:t>
            </a:r>
            <a:r>
              <a:rPr lang="he-IL" sz="3100" b="1" dirty="0">
                <a:solidFill>
                  <a:srgbClr val="0B0371"/>
                </a:solidFill>
                <a:latin typeface="Arial" pitchFamily="34" charset="0"/>
                <a:cs typeface="Arial" pitchFamily="34" charset="0"/>
              </a:rPr>
              <a:t>בלבד. </a:t>
            </a:r>
          </a:p>
        </p:txBody>
      </p:sp>
    </p:spTree>
    <p:extLst>
      <p:ext uri="{BB962C8B-B14F-4D97-AF65-F5344CB8AC3E}">
        <p14:creationId xmlns:p14="http://schemas.microsoft.com/office/powerpoint/2010/main" val="1060023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b="1" dirty="0" smtClean="0">
                <a:effectLst>
                  <a:outerShdw blurRad="38100" dist="38100" dir="2700000" algn="tl">
                    <a:srgbClr val="000000">
                      <a:alpha val="43137"/>
                    </a:srgbClr>
                  </a:outerShdw>
                </a:effectLst>
                <a:latin typeface="Arial" pitchFamily="34" charset="0"/>
                <a:cs typeface="Arial" pitchFamily="34" charset="0"/>
              </a:rPr>
              <a:t>הפרדוקס של האנונימיות </a:t>
            </a:r>
            <a:endParaRPr lang="he-IL"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quarter" idx="1"/>
          </p:nvPr>
        </p:nvSpPr>
        <p:spPr>
          <a:xfrm>
            <a:off x="179512" y="1916832"/>
            <a:ext cx="8735888" cy="4711824"/>
          </a:xfrm>
        </p:spPr>
        <p:txBody>
          <a:bodyPr>
            <a:normAutofit fontScale="85000" lnSpcReduction="20000"/>
          </a:bodyPr>
          <a:lstStyle/>
          <a:p>
            <a:pPr marL="0" indent="0">
              <a:lnSpc>
                <a:spcPct val="150000"/>
              </a:lnSpc>
              <a:buNone/>
            </a:pPr>
            <a:r>
              <a:rPr lang="he-IL" sz="3800" dirty="0" smtClean="0">
                <a:latin typeface="Guttman Yad-Brush" pitchFamily="2" charset="-79"/>
                <a:cs typeface="Guttman Yad-Brush" pitchFamily="2" charset="-79"/>
              </a:rPr>
              <a:t>"...זה </a:t>
            </a:r>
            <a:r>
              <a:rPr lang="he-IL" sz="3800" dirty="0">
                <a:latin typeface="Guttman Yad-Brush" pitchFamily="2" charset="-79"/>
                <a:cs typeface="Guttman Yad-Brush" pitchFamily="2" charset="-79"/>
              </a:rPr>
              <a:t>שלא רואים אחד את השני עוזר לפעמים כי אפשר </a:t>
            </a:r>
            <a:r>
              <a:rPr lang="he-IL" sz="3800" dirty="0">
                <a:solidFill>
                  <a:srgbClr val="C00000"/>
                </a:solidFill>
                <a:latin typeface="Guttman Yad-Brush" pitchFamily="2" charset="-79"/>
                <a:cs typeface="Guttman Yad-Brush" pitchFamily="2" charset="-79"/>
              </a:rPr>
              <a:t>להתחבא מאחורי המסך </a:t>
            </a:r>
            <a:r>
              <a:rPr lang="he-IL" sz="3800" dirty="0">
                <a:latin typeface="Guttman Yad-Brush" pitchFamily="2" charset="-79"/>
                <a:cs typeface="Guttman Yad-Brush" pitchFamily="2" charset="-79"/>
              </a:rPr>
              <a:t>ולדבר על הדברים שמפריעים וקשה לדבר עליהם פנים מול </a:t>
            </a:r>
            <a:r>
              <a:rPr lang="he-IL" sz="3800" dirty="0" smtClean="0">
                <a:latin typeface="Guttman Yad-Brush" pitchFamily="2" charset="-79"/>
                <a:cs typeface="Guttman Yad-Brush" pitchFamily="2" charset="-79"/>
              </a:rPr>
              <a:t>פנים, </a:t>
            </a:r>
            <a:r>
              <a:rPr lang="he-IL" sz="3800" dirty="0">
                <a:latin typeface="Guttman Yad-Brush" pitchFamily="2" charset="-79"/>
                <a:cs typeface="Guttman Yad-Brush" pitchFamily="2" charset="-79"/>
              </a:rPr>
              <a:t>מצד שני לפעמים אני כל כך </a:t>
            </a:r>
            <a:r>
              <a:rPr lang="he-IL" sz="3800" dirty="0">
                <a:solidFill>
                  <a:srgbClr val="C00000"/>
                </a:solidFill>
                <a:latin typeface="Guttman Yad-Brush" pitchFamily="2" charset="-79"/>
                <a:cs typeface="Guttman Yad-Brush" pitchFamily="2" charset="-79"/>
              </a:rPr>
              <a:t>רוצה </a:t>
            </a:r>
            <a:r>
              <a:rPr lang="he-IL" sz="3800" dirty="0" smtClean="0">
                <a:solidFill>
                  <a:srgbClr val="C00000"/>
                </a:solidFill>
                <a:latin typeface="Guttman Yad-Brush" pitchFamily="2" charset="-79"/>
                <a:cs typeface="Guttman Yad-Brush" pitchFamily="2" charset="-79"/>
              </a:rPr>
              <a:t>שהתומך יהיה </a:t>
            </a:r>
            <a:r>
              <a:rPr lang="he-IL" sz="3800" dirty="0">
                <a:solidFill>
                  <a:srgbClr val="C00000"/>
                </a:solidFill>
                <a:latin typeface="Guttman Yad-Brush" pitchFamily="2" charset="-79"/>
                <a:cs typeface="Guttman Yad-Brush" pitchFamily="2" charset="-79"/>
              </a:rPr>
              <a:t>איתי</a:t>
            </a:r>
            <a:r>
              <a:rPr lang="he-IL" sz="3800" dirty="0">
                <a:latin typeface="Guttman Yad-Brush" pitchFamily="2" charset="-79"/>
                <a:cs typeface="Guttman Yad-Brush" pitchFamily="2" charset="-79"/>
              </a:rPr>
              <a:t>. </a:t>
            </a:r>
            <a:r>
              <a:rPr lang="he-IL" sz="3800" dirty="0" smtClean="0">
                <a:latin typeface="Guttman Yad-Brush" pitchFamily="2" charset="-79"/>
                <a:cs typeface="Guttman Yad-Brush" pitchFamily="2" charset="-79"/>
              </a:rPr>
              <a:t>וקשה </a:t>
            </a:r>
            <a:r>
              <a:rPr lang="he-IL" sz="3800" dirty="0">
                <a:latin typeface="Guttman Yad-Brush" pitchFamily="2" charset="-79"/>
                <a:cs typeface="Guttman Yad-Brush" pitchFamily="2" charset="-79"/>
              </a:rPr>
              <a:t>לי שהצד השני כל כך </a:t>
            </a:r>
            <a:r>
              <a:rPr lang="he-IL" sz="3800" dirty="0" smtClean="0">
                <a:latin typeface="Guttman Yad-Brush" pitchFamily="2" charset="-79"/>
                <a:cs typeface="Guttman Yad-Brush" pitchFamily="2" charset="-79"/>
              </a:rPr>
              <a:t>רחוק...".  </a:t>
            </a:r>
          </a:p>
          <a:p>
            <a:pPr marL="0" indent="0">
              <a:lnSpc>
                <a:spcPct val="150000"/>
              </a:lnSpc>
              <a:buNone/>
            </a:pPr>
            <a:r>
              <a:rPr lang="he-IL" sz="3400" dirty="0">
                <a:latin typeface="Guttman Yad-Brush" pitchFamily="2" charset="-79"/>
                <a:cs typeface="Guttman Yad-Brush" pitchFamily="2" charset="-79"/>
              </a:rPr>
              <a:t>	</a:t>
            </a:r>
            <a:r>
              <a:rPr lang="he-IL" sz="3400" dirty="0" smtClean="0">
                <a:latin typeface="Guttman Yad-Brush" pitchFamily="2" charset="-79"/>
                <a:cs typeface="Guttman Yad-Brush" pitchFamily="2" charset="-79"/>
              </a:rPr>
              <a:t>			</a:t>
            </a:r>
            <a:r>
              <a:rPr lang="he-IL" sz="2700" dirty="0" smtClean="0">
                <a:latin typeface="Arial" pitchFamily="34" charset="0"/>
                <a:cs typeface="Arial" pitchFamily="34" charset="0"/>
              </a:rPr>
              <a:t>(</a:t>
            </a:r>
            <a:r>
              <a:rPr lang="he-IL" sz="3200" dirty="0" smtClean="0">
                <a:latin typeface="Arial" pitchFamily="34" charset="0"/>
                <a:cs typeface="Arial" pitchFamily="34" charset="0"/>
              </a:rPr>
              <a:t>בת 16, נתמכת בצ'אט אישי</a:t>
            </a:r>
            <a:r>
              <a:rPr lang="he-IL" sz="2700" dirty="0" smtClean="0">
                <a:latin typeface="Arial" pitchFamily="34" charset="0"/>
                <a:cs typeface="Arial" pitchFamily="34" charset="0"/>
              </a:rPr>
              <a:t>)</a:t>
            </a:r>
            <a:endParaRPr lang="he-IL" sz="2700" dirty="0">
              <a:latin typeface="Arial" pitchFamily="34" charset="0"/>
              <a:cs typeface="Arial" pitchFamily="34" charset="0"/>
            </a:endParaRPr>
          </a:p>
        </p:txBody>
      </p:sp>
    </p:spTree>
    <p:extLst>
      <p:ext uri="{BB962C8B-B14F-4D97-AF65-F5344CB8AC3E}">
        <p14:creationId xmlns:p14="http://schemas.microsoft.com/office/powerpoint/2010/main" val="3037401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76200"/>
            <a:ext cx="8461248" cy="990600"/>
          </a:xfrm>
        </p:spPr>
        <p:txBody>
          <a:bodyPr>
            <a:noAutofit/>
          </a:bodyPr>
          <a:lstStyle/>
          <a:p>
            <a:pPr algn="ctr"/>
            <a:r>
              <a:rPr lang="he-IL" sz="4200" b="1" dirty="0" smtClean="0">
                <a:solidFill>
                  <a:srgbClr val="8A6342"/>
                </a:solidFill>
                <a:effectLst>
                  <a:outerShdw blurRad="38100" dist="38100" dir="2700000" algn="tl">
                    <a:srgbClr val="000000">
                      <a:alpha val="43137"/>
                    </a:srgbClr>
                  </a:outerShdw>
                </a:effectLst>
                <a:latin typeface="Arial" pitchFamily="34" charset="0"/>
                <a:cs typeface="Arial" pitchFamily="34" charset="0"/>
              </a:rPr>
              <a:t>דפוסי העזרות ברשת </a:t>
            </a:r>
            <a:endParaRPr lang="en-US" sz="4200" b="1" dirty="0">
              <a:solidFill>
                <a:srgbClr val="8A6342"/>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מציין מיקום תוכן 2"/>
          <p:cNvSpPr>
            <a:spLocks noGrp="1"/>
          </p:cNvSpPr>
          <p:nvPr>
            <p:ph sz="quarter" idx="1"/>
          </p:nvPr>
        </p:nvSpPr>
        <p:spPr>
          <a:xfrm>
            <a:off x="517816" y="1035113"/>
            <a:ext cx="8305800" cy="4800600"/>
          </a:xfrm>
        </p:spPr>
        <p:txBody>
          <a:bodyPr>
            <a:noAutofit/>
          </a:bodyPr>
          <a:lstStyle/>
          <a:p>
            <a:pPr marL="0" indent="0">
              <a:lnSpc>
                <a:spcPct val="270000"/>
              </a:lnSpc>
              <a:buNone/>
            </a:pPr>
            <a:r>
              <a:rPr lang="he-IL" sz="3200" dirty="0" smtClean="0">
                <a:latin typeface="Arial" pitchFamily="34" charset="0"/>
                <a:cs typeface="Arial" pitchFamily="34" charset="0"/>
              </a:rPr>
              <a:t>1. </a:t>
            </a:r>
            <a:r>
              <a:rPr lang="he-IL" sz="3300" dirty="0" smtClean="0">
                <a:latin typeface="Arial" pitchFamily="34" charset="0"/>
                <a:cs typeface="Arial" pitchFamily="34" charset="0"/>
              </a:rPr>
              <a:t>התנהגות מכוונת </a:t>
            </a:r>
            <a:r>
              <a:rPr lang="he-IL" sz="3300" b="1" dirty="0" smtClean="0">
                <a:effectLst>
                  <a:outerShdw blurRad="38100" dist="38100" dir="2700000" algn="tl">
                    <a:srgbClr val="000000">
                      <a:alpha val="43137"/>
                    </a:srgbClr>
                  </a:outerShdw>
                </a:effectLst>
                <a:latin typeface="Arial" pitchFamily="34" charset="0"/>
                <a:cs typeface="Arial" pitchFamily="34" charset="0"/>
              </a:rPr>
              <a:t>חיפוש מידע לבעיה </a:t>
            </a:r>
          </a:p>
          <a:p>
            <a:pPr marL="0" indent="0">
              <a:lnSpc>
                <a:spcPct val="270000"/>
              </a:lnSpc>
              <a:buNone/>
            </a:pPr>
            <a:r>
              <a:rPr lang="he-IL" sz="3200" dirty="0" smtClean="0">
                <a:latin typeface="Arial" pitchFamily="34" charset="0"/>
                <a:cs typeface="Arial" pitchFamily="34" charset="0"/>
              </a:rPr>
              <a:t>2. </a:t>
            </a:r>
            <a:r>
              <a:rPr lang="he-IL" sz="3300" dirty="0" smtClean="0">
                <a:latin typeface="Arial" pitchFamily="34" charset="0"/>
                <a:cs typeface="Arial" pitchFamily="34" charset="0"/>
              </a:rPr>
              <a:t>התנהגות מכוונת </a:t>
            </a:r>
            <a:r>
              <a:rPr lang="he-IL" sz="3300" b="1" dirty="0" smtClean="0">
                <a:effectLst>
                  <a:outerShdw blurRad="38100" dist="38100" dir="2700000" algn="tl">
                    <a:srgbClr val="000000">
                      <a:alpha val="43137"/>
                    </a:srgbClr>
                  </a:outerShdw>
                </a:effectLst>
                <a:latin typeface="Arial" pitchFamily="34" charset="0"/>
                <a:cs typeface="Arial" pitchFamily="34" charset="0"/>
              </a:rPr>
              <a:t>חקירת זהות עצמית</a:t>
            </a:r>
          </a:p>
          <a:p>
            <a:pPr marL="0" indent="0">
              <a:lnSpc>
                <a:spcPct val="270000"/>
              </a:lnSpc>
              <a:buNone/>
            </a:pPr>
            <a:r>
              <a:rPr lang="he-IL" sz="3200" dirty="0" smtClean="0">
                <a:latin typeface="Arial" pitchFamily="34" charset="0"/>
                <a:cs typeface="Arial" pitchFamily="34" charset="0"/>
              </a:rPr>
              <a:t>3. </a:t>
            </a:r>
            <a:r>
              <a:rPr lang="he-IL" sz="3300" dirty="0" smtClean="0">
                <a:latin typeface="Arial" pitchFamily="34" charset="0"/>
                <a:cs typeface="Arial" pitchFamily="34" charset="0"/>
              </a:rPr>
              <a:t>התנהגות מוכוונת </a:t>
            </a:r>
            <a:r>
              <a:rPr lang="he-IL" sz="3300" b="1" dirty="0" smtClean="0">
                <a:effectLst>
                  <a:outerShdw blurRad="38100" dist="38100" dir="2700000" algn="tl">
                    <a:srgbClr val="000000">
                      <a:alpha val="43137"/>
                    </a:srgbClr>
                  </a:outerShdw>
                </a:effectLst>
                <a:latin typeface="Arial" pitchFamily="34" charset="0"/>
                <a:cs typeface="Arial" pitchFamily="34" charset="0"/>
              </a:rPr>
              <a:t>השתייכות חברתית</a:t>
            </a:r>
          </a:p>
          <a:p>
            <a:pPr marL="0" indent="0">
              <a:lnSpc>
                <a:spcPct val="270000"/>
              </a:lnSpc>
              <a:buNone/>
            </a:pPr>
            <a:r>
              <a:rPr lang="he-IL" sz="3200" dirty="0" smtClean="0">
                <a:latin typeface="Arial" pitchFamily="34" charset="0"/>
                <a:cs typeface="Arial" pitchFamily="34" charset="0"/>
              </a:rPr>
              <a:t>4. </a:t>
            </a:r>
            <a:r>
              <a:rPr lang="he-IL" sz="3300" dirty="0" smtClean="0">
                <a:latin typeface="Arial" pitchFamily="34" charset="0"/>
                <a:cs typeface="Arial" pitchFamily="34" charset="0"/>
              </a:rPr>
              <a:t>התנהגות מכוונת </a:t>
            </a:r>
            <a:r>
              <a:rPr lang="he-IL" sz="3300" b="1" dirty="0" smtClean="0">
                <a:effectLst>
                  <a:outerShdw blurRad="38100" dist="38100" dir="2700000" algn="tl">
                    <a:srgbClr val="000000">
                      <a:alpha val="43137"/>
                    </a:srgbClr>
                  </a:outerShdw>
                </a:effectLst>
                <a:latin typeface="Arial" pitchFamily="34" charset="0"/>
                <a:cs typeface="Arial" pitchFamily="34" charset="0"/>
              </a:rPr>
              <a:t>קשר טיפולי </a:t>
            </a:r>
            <a:endParaRPr lang="en-US" sz="3300" b="1" dirty="0">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72" y="1600200"/>
            <a:ext cx="1149096" cy="11558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16" y="2756027"/>
            <a:ext cx="1524000" cy="13587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46" y="4191000"/>
            <a:ext cx="1328940" cy="1295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31" y="5486400"/>
            <a:ext cx="1342369" cy="1371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091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quarter" idx="1"/>
          </p:nvPr>
        </p:nvSpPr>
        <p:spPr>
          <a:xfrm>
            <a:off x="0" y="1752600"/>
            <a:ext cx="8928992" cy="4896544"/>
          </a:xfrm>
        </p:spPr>
        <p:txBody>
          <a:bodyPr>
            <a:normAutofit/>
          </a:bodyPr>
          <a:lstStyle/>
          <a:p>
            <a:pPr marL="0" indent="0">
              <a:buNone/>
            </a:pPr>
            <a:endParaRPr lang="he-IL" sz="3000" dirty="0" smtClean="0">
              <a:latin typeface="Arial" pitchFamily="34" charset="0"/>
              <a:cs typeface="Arial" pitchFamily="34" charset="0"/>
            </a:endParaRPr>
          </a:p>
          <a:p>
            <a:pPr marL="0" indent="0">
              <a:buNone/>
            </a:pPr>
            <a:r>
              <a:rPr lang="he-IL" sz="3300" b="1" dirty="0" smtClean="0">
                <a:solidFill>
                  <a:srgbClr val="C00000"/>
                </a:solidFill>
                <a:latin typeface="Arial" pitchFamily="34" charset="0"/>
                <a:cs typeface="Arial" pitchFamily="34" charset="0"/>
              </a:rPr>
              <a:t>1. </a:t>
            </a:r>
            <a:r>
              <a:rPr lang="he-IL" sz="3300" b="1" dirty="0" smtClean="0">
                <a:latin typeface="Arial" pitchFamily="34" charset="0"/>
                <a:cs typeface="Arial" pitchFamily="34" charset="0"/>
              </a:rPr>
              <a:t>מחקרים המתמקדים ב</a:t>
            </a:r>
            <a:r>
              <a:rPr lang="he-IL" sz="3300" b="1" u="sng" dirty="0" smtClean="0">
                <a:latin typeface="Arial" pitchFamily="34" charset="0"/>
                <a:cs typeface="Arial" pitchFamily="34" charset="0"/>
              </a:rPr>
              <a:t>תוצאות</a:t>
            </a:r>
            <a:r>
              <a:rPr lang="he-IL" sz="3300" b="1" dirty="0" smtClean="0">
                <a:latin typeface="Arial" pitchFamily="34" charset="0"/>
                <a:cs typeface="Arial" pitchFamily="34" charset="0"/>
              </a:rPr>
              <a:t> ההתערבות.</a:t>
            </a:r>
            <a:endParaRPr lang="he-IL" sz="3000" b="1" dirty="0" smtClean="0">
              <a:latin typeface="Arial" pitchFamily="34" charset="0"/>
              <a:cs typeface="Arial" pitchFamily="34" charset="0"/>
            </a:endParaRPr>
          </a:p>
          <a:p>
            <a:pPr marL="0" indent="0">
              <a:buNone/>
            </a:pPr>
            <a:r>
              <a:rPr lang="he-IL" sz="3000" b="1" dirty="0">
                <a:latin typeface="Arial" pitchFamily="34" charset="0"/>
                <a:cs typeface="Arial" pitchFamily="34" charset="0"/>
              </a:rPr>
              <a:t> </a:t>
            </a:r>
            <a:r>
              <a:rPr lang="he-IL" sz="3000" b="1" dirty="0" smtClean="0">
                <a:latin typeface="Arial" pitchFamily="34" charset="0"/>
                <a:cs typeface="Arial" pitchFamily="34" charset="0"/>
              </a:rPr>
              <a:t>  </a:t>
            </a:r>
            <a:endParaRPr lang="he-IL" sz="2500" dirty="0" smtClean="0">
              <a:latin typeface="Arial" pitchFamily="34" charset="0"/>
              <a:cs typeface="Arial" pitchFamily="34" charset="0"/>
            </a:endParaRPr>
          </a:p>
          <a:p>
            <a:pPr marL="0" indent="0">
              <a:buNone/>
            </a:pPr>
            <a:endParaRPr lang="he-IL" sz="2500" dirty="0" smtClean="0">
              <a:latin typeface="Arial" pitchFamily="34" charset="0"/>
              <a:cs typeface="Arial" pitchFamily="34" charset="0"/>
            </a:endParaRPr>
          </a:p>
          <a:p>
            <a:pPr marL="0" indent="0">
              <a:lnSpc>
                <a:spcPct val="150000"/>
              </a:lnSpc>
              <a:buNone/>
            </a:pPr>
            <a:r>
              <a:rPr lang="he-IL" sz="3300" b="1" dirty="0" smtClean="0">
                <a:solidFill>
                  <a:srgbClr val="C00000"/>
                </a:solidFill>
                <a:latin typeface="Arial" pitchFamily="34" charset="0"/>
                <a:cs typeface="Arial" pitchFamily="34" charset="0"/>
              </a:rPr>
              <a:t>2. </a:t>
            </a:r>
            <a:r>
              <a:rPr lang="he-IL" sz="3300" b="1" dirty="0" smtClean="0">
                <a:latin typeface="Arial" pitchFamily="34" charset="0"/>
                <a:cs typeface="Arial" pitchFamily="34" charset="0"/>
              </a:rPr>
              <a:t>מחקרים הבוחנים את </a:t>
            </a:r>
            <a:r>
              <a:rPr lang="he-IL" sz="3300" b="1" u="sng" dirty="0" smtClean="0">
                <a:latin typeface="Arial" pitchFamily="34" charset="0"/>
                <a:cs typeface="Arial" pitchFamily="34" charset="0"/>
              </a:rPr>
              <a:t>תהליך</a:t>
            </a:r>
            <a:r>
              <a:rPr lang="he-IL" sz="3300" b="1" dirty="0" smtClean="0">
                <a:latin typeface="Arial" pitchFamily="34" charset="0"/>
                <a:cs typeface="Arial" pitchFamily="34" charset="0"/>
              </a:rPr>
              <a:t> ההעזרות </a:t>
            </a:r>
            <a:r>
              <a:rPr lang="he-IL" sz="3000" b="1" dirty="0" smtClean="0">
                <a:latin typeface="Arial" pitchFamily="34" charset="0"/>
                <a:cs typeface="Arial" pitchFamily="34" charset="0"/>
              </a:rPr>
              <a:t>- </a:t>
            </a:r>
            <a:r>
              <a:rPr lang="he-IL" sz="3300" dirty="0" smtClean="0">
                <a:latin typeface="Arial" pitchFamily="34" charset="0"/>
                <a:cs typeface="Arial" pitchFamily="34" charset="0"/>
              </a:rPr>
              <a:t>יחסי העזרה והברית טיפולית.</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15657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46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4648200"/>
            <a:ext cx="5699760" cy="1615827"/>
          </a:xfrm>
          <a:prstGeom prst="rect">
            <a:avLst/>
          </a:prstGeom>
          <a:noFill/>
        </p:spPr>
        <p:txBody>
          <a:bodyPr wrap="square" rtlCol="0">
            <a:spAutoFit/>
          </a:bodyPr>
          <a:lstStyle/>
          <a:p>
            <a:pPr algn="r" rtl="1"/>
            <a:r>
              <a:rPr lang="he-IL" sz="3300" dirty="0" smtClean="0">
                <a:solidFill>
                  <a:srgbClr val="0B0371"/>
                </a:solidFill>
                <a:latin typeface="Arial" pitchFamily="34" charset="0"/>
                <a:cs typeface="Arial" pitchFamily="34" charset="0"/>
              </a:rPr>
              <a:t>לרבות טיפול ב- </a:t>
            </a:r>
            <a:r>
              <a:rPr lang="en-US" sz="3300" dirty="0" smtClean="0">
                <a:solidFill>
                  <a:srgbClr val="0B0371"/>
                </a:solidFill>
                <a:latin typeface="Arial" pitchFamily="34" charset="0"/>
                <a:cs typeface="Arial" pitchFamily="34" charset="0"/>
              </a:rPr>
              <a:t>CBT</a:t>
            </a:r>
            <a:r>
              <a:rPr lang="he-IL" sz="3300" dirty="0" smtClean="0">
                <a:solidFill>
                  <a:srgbClr val="0B0371"/>
                </a:solidFill>
                <a:latin typeface="Arial" pitchFamily="34" charset="0"/>
                <a:cs typeface="Arial" pitchFamily="34" charset="0"/>
              </a:rPr>
              <a:t>, טיפול קבוצתי, טיפול בפוסט טראומה, דיכאון, גמילה מעישון, חרדה ועוד. </a:t>
            </a:r>
          </a:p>
        </p:txBody>
      </p:sp>
      <p:sp>
        <p:nvSpPr>
          <p:cNvPr id="3" name="מלבן 2"/>
          <p:cNvSpPr/>
          <p:nvPr/>
        </p:nvSpPr>
        <p:spPr>
          <a:xfrm>
            <a:off x="-25400" y="1981200"/>
            <a:ext cx="8763000" cy="2341603"/>
          </a:xfrm>
          <a:prstGeom prst="rect">
            <a:avLst/>
          </a:prstGeom>
        </p:spPr>
        <p:txBody>
          <a:bodyPr wrap="square">
            <a:spAutoFit/>
          </a:bodyPr>
          <a:lstStyle/>
          <a:p>
            <a:pPr lvl="0" algn="r" rtl="1">
              <a:lnSpc>
                <a:spcPct val="150000"/>
              </a:lnSpc>
              <a:spcBef>
                <a:spcPts val="700"/>
              </a:spcBef>
              <a:buClr>
                <a:srgbClr val="DD8047"/>
              </a:buClr>
              <a:buSzPct val="60000"/>
            </a:pPr>
            <a:r>
              <a:rPr lang="he-IL" sz="3300" dirty="0">
                <a:solidFill>
                  <a:prstClr val="black"/>
                </a:solidFill>
                <a:latin typeface="Arial" pitchFamily="34" charset="0"/>
                <a:cs typeface="Arial" pitchFamily="34" charset="0"/>
              </a:rPr>
              <a:t>אפקטיביות ההתערבות </a:t>
            </a:r>
            <a:r>
              <a:rPr lang="he-IL" sz="3300" dirty="0" smtClean="0">
                <a:solidFill>
                  <a:prstClr val="black"/>
                </a:solidFill>
                <a:latin typeface="Arial" pitchFamily="34" charset="0"/>
                <a:cs typeface="Arial" pitchFamily="34" charset="0"/>
              </a:rPr>
              <a:t>ברשת נמצאה </a:t>
            </a:r>
            <a:r>
              <a:rPr lang="he-IL" sz="3300" dirty="0">
                <a:solidFill>
                  <a:prstClr val="black"/>
                </a:solidFill>
                <a:latin typeface="Arial" pitchFamily="34" charset="0"/>
                <a:cs typeface="Arial" pitchFamily="34" charset="0"/>
              </a:rPr>
              <a:t>זהה לזו </a:t>
            </a:r>
            <a:endParaRPr lang="he-IL" sz="3300" dirty="0" smtClean="0">
              <a:solidFill>
                <a:prstClr val="black"/>
              </a:solidFill>
              <a:latin typeface="Arial" pitchFamily="34" charset="0"/>
              <a:cs typeface="Arial" pitchFamily="34" charset="0"/>
            </a:endParaRPr>
          </a:p>
          <a:p>
            <a:pPr lvl="0" algn="r" rtl="1">
              <a:lnSpc>
                <a:spcPct val="150000"/>
              </a:lnSpc>
              <a:spcBef>
                <a:spcPts val="700"/>
              </a:spcBef>
              <a:buClr>
                <a:srgbClr val="DD8047"/>
              </a:buClr>
              <a:buSzPct val="60000"/>
            </a:pPr>
            <a:r>
              <a:rPr lang="he-IL" sz="3300" dirty="0" smtClean="0">
                <a:solidFill>
                  <a:prstClr val="black"/>
                </a:solidFill>
                <a:latin typeface="Arial" pitchFamily="34" charset="0"/>
                <a:cs typeface="Arial" pitchFamily="34" charset="0"/>
              </a:rPr>
              <a:t>של </a:t>
            </a:r>
            <a:r>
              <a:rPr lang="he-IL" sz="3300" dirty="0">
                <a:solidFill>
                  <a:prstClr val="black"/>
                </a:solidFill>
                <a:latin typeface="Arial" pitchFamily="34" charset="0"/>
                <a:cs typeface="Arial" pitchFamily="34" charset="0"/>
              </a:rPr>
              <a:t>התערבות </a:t>
            </a:r>
            <a:r>
              <a:rPr lang="he-IL" sz="3300" dirty="0" smtClean="0">
                <a:solidFill>
                  <a:prstClr val="black"/>
                </a:solidFill>
                <a:latin typeface="Arial" pitchFamily="34" charset="0"/>
                <a:cs typeface="Arial" pitchFamily="34" charset="0"/>
              </a:rPr>
              <a:t>פנים אל פנים  </a:t>
            </a:r>
          </a:p>
          <a:p>
            <a:pPr lvl="0" algn="r" rtl="1">
              <a:lnSpc>
                <a:spcPct val="150000"/>
              </a:lnSpc>
              <a:spcBef>
                <a:spcPts val="700"/>
              </a:spcBef>
              <a:buClr>
                <a:srgbClr val="DD8047"/>
              </a:buClr>
              <a:buSzPct val="60000"/>
            </a:pPr>
            <a:r>
              <a:rPr lang="he-IL" sz="2700" dirty="0" smtClean="0">
                <a:solidFill>
                  <a:prstClr val="black"/>
                </a:solidFill>
                <a:latin typeface="Arial" pitchFamily="34" charset="0"/>
                <a:cs typeface="Arial" pitchFamily="34" charset="0"/>
              </a:rPr>
              <a:t>(</a:t>
            </a:r>
            <a:r>
              <a:rPr lang="en-US" sz="2700" dirty="0">
                <a:solidFill>
                  <a:prstClr val="black"/>
                </a:solidFill>
                <a:latin typeface="Arial" pitchFamily="34" charset="0"/>
                <a:cs typeface="Arial" pitchFamily="34" charset="0"/>
              </a:rPr>
              <a:t>Barak, Hen, Boniel-Nissim &amp; Shapira, 2008</a:t>
            </a:r>
            <a:r>
              <a:rPr lang="he-IL" sz="2700" dirty="0">
                <a:solidFill>
                  <a:prstClr val="black"/>
                </a:solidFill>
                <a:latin typeface="Arial" pitchFamily="34" charset="0"/>
                <a:cs typeface="Arial" pitchFamily="34" charset="0"/>
              </a:rPr>
              <a:t>). </a:t>
            </a:r>
          </a:p>
        </p:txBody>
      </p:sp>
      <p:sp>
        <p:nvSpPr>
          <p:cNvPr id="6" name="כותרת 5"/>
          <p:cNvSpPr>
            <a:spLocks noGrp="1"/>
          </p:cNvSpPr>
          <p:nvPr>
            <p:ph type="title"/>
          </p:nvPr>
        </p:nvSpPr>
        <p:spPr/>
        <p:txBody>
          <a:bodyPr/>
          <a:lstStyle/>
          <a:p>
            <a:pPr algn="ctr"/>
            <a:r>
              <a:rPr lang="he-IL"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1. </a:t>
            </a:r>
            <a:r>
              <a:rPr lang="he-IL" b="1" dirty="0" smtClean="0">
                <a:effectLst>
                  <a:outerShdw blurRad="38100" dist="38100" dir="2700000" algn="tl">
                    <a:srgbClr val="000000">
                      <a:alpha val="43137"/>
                    </a:srgbClr>
                  </a:outerShdw>
                </a:effectLst>
                <a:latin typeface="Arial" pitchFamily="34" charset="0"/>
                <a:cs typeface="Arial" pitchFamily="34" charset="0"/>
              </a:rPr>
              <a:t>תוצאות ההתערבות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44254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2. </a:t>
            </a:r>
            <a:r>
              <a:rPr lang="he-IL" b="1" dirty="0" smtClean="0">
                <a:effectLst>
                  <a:outerShdw blurRad="38100" dist="38100" dir="2700000" algn="tl">
                    <a:srgbClr val="000000">
                      <a:alpha val="43137"/>
                    </a:srgbClr>
                  </a:outerShdw>
                </a:effectLst>
                <a:latin typeface="Arial" pitchFamily="34" charset="0"/>
                <a:cs typeface="Arial" pitchFamily="34" charset="0"/>
              </a:rPr>
              <a:t>הקשר הטיפולי ברשת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מלבן 4"/>
          <p:cNvSpPr/>
          <p:nvPr/>
        </p:nvSpPr>
        <p:spPr>
          <a:xfrm>
            <a:off x="370840" y="1676400"/>
            <a:ext cx="8747760" cy="4555093"/>
          </a:xfrm>
          <a:prstGeom prst="rect">
            <a:avLst/>
          </a:prstGeom>
        </p:spPr>
        <p:txBody>
          <a:bodyPr wrap="square">
            <a:spAutoFit/>
          </a:bodyPr>
          <a:lstStyle/>
          <a:p>
            <a:pPr indent="252095" algn="r" rtl="1">
              <a:lnSpc>
                <a:spcPct val="150000"/>
              </a:lnSpc>
              <a:spcAft>
                <a:spcPts val="600"/>
              </a:spcAft>
            </a:pPr>
            <a:r>
              <a:rPr lang="he-IL" sz="3200" dirty="0" smtClean="0">
                <a:solidFill>
                  <a:srgbClr val="000000"/>
                </a:solidFill>
                <a:latin typeface="Arial" pitchFamily="34" charset="0"/>
                <a:ea typeface="Times New Roman"/>
                <a:cs typeface="Arial" pitchFamily="34" charset="0"/>
              </a:rPr>
              <a:t>6 עדויות אמפיריות המצביעות על ממדי ברית טיפולית זהה בין קשר מקוון לבין קשר פנים אל פנים. </a:t>
            </a:r>
          </a:p>
          <a:p>
            <a:pPr indent="252095" algn="r" rtl="1">
              <a:lnSpc>
                <a:spcPct val="150000"/>
              </a:lnSpc>
              <a:spcAft>
                <a:spcPts val="600"/>
              </a:spcAft>
            </a:pPr>
            <a:r>
              <a:rPr lang="he-IL" sz="2900" dirty="0" smtClean="0">
                <a:solidFill>
                  <a:srgbClr val="0B0371"/>
                </a:solidFill>
                <a:latin typeface="David"/>
                <a:ea typeface="Times New Roman"/>
                <a:cs typeface="David"/>
              </a:rPr>
              <a:t>"</a:t>
            </a:r>
            <a:r>
              <a:rPr lang="he-IL" sz="2900" dirty="0" smtClean="0">
                <a:solidFill>
                  <a:srgbClr val="0B0371"/>
                </a:solidFill>
                <a:latin typeface="Guttman Yad-Brush" pitchFamily="2" charset="-79"/>
                <a:ea typeface="Times New Roman"/>
                <a:cs typeface="Guttman Yad-Brush" pitchFamily="2" charset="-79"/>
              </a:rPr>
              <a:t>אהבתי </a:t>
            </a:r>
            <a:r>
              <a:rPr lang="he-IL" sz="2900" dirty="0">
                <a:solidFill>
                  <a:srgbClr val="0B0371"/>
                </a:solidFill>
                <a:latin typeface="Guttman Yad-Brush" pitchFamily="2" charset="-79"/>
                <a:ea typeface="Times New Roman"/>
                <a:cs typeface="Guttman Yad-Brush" pitchFamily="2" charset="-79"/>
              </a:rPr>
              <a:t>אותו [את התומך] </a:t>
            </a:r>
            <a:r>
              <a:rPr lang="he-IL" sz="2900" dirty="0" smtClean="0">
                <a:solidFill>
                  <a:srgbClr val="0B0371"/>
                </a:solidFill>
                <a:latin typeface="Guttman Yad-Brush" pitchFamily="2" charset="-79"/>
                <a:ea typeface="Times New Roman"/>
                <a:cs typeface="Guttman Yad-Brush" pitchFamily="2" charset="-79"/>
              </a:rPr>
              <a:t>יותר</a:t>
            </a:r>
          </a:p>
          <a:p>
            <a:pPr indent="252095" algn="r" rtl="1">
              <a:lnSpc>
                <a:spcPct val="150000"/>
              </a:lnSpc>
              <a:spcAft>
                <a:spcPts val="600"/>
              </a:spcAft>
            </a:pPr>
            <a:r>
              <a:rPr lang="he-IL" sz="2900" dirty="0" smtClean="0">
                <a:solidFill>
                  <a:srgbClr val="0B0371"/>
                </a:solidFill>
                <a:latin typeface="Guttman Yad-Brush" pitchFamily="2" charset="-79"/>
                <a:ea typeface="Times New Roman"/>
                <a:cs typeface="Guttman Yad-Brush" pitchFamily="2" charset="-79"/>
              </a:rPr>
              <a:t>מאשר </a:t>
            </a:r>
            <a:r>
              <a:rPr lang="he-IL" sz="2900" dirty="0">
                <a:solidFill>
                  <a:srgbClr val="0B0371"/>
                </a:solidFill>
                <a:latin typeface="Guttman Yad-Brush" pitchFamily="2" charset="-79"/>
                <a:ea typeface="Times New Roman"/>
                <a:cs typeface="Guttman Yad-Brush" pitchFamily="2" charset="-79"/>
              </a:rPr>
              <a:t>את ההורים שלי </a:t>
            </a:r>
            <a:r>
              <a:rPr lang="he-IL" sz="2900" dirty="0" smtClean="0">
                <a:solidFill>
                  <a:srgbClr val="0B0371"/>
                </a:solidFill>
                <a:latin typeface="Guttman Yad-Brush" pitchFamily="2" charset="-79"/>
                <a:ea typeface="Times New Roman"/>
                <a:cs typeface="Guttman Yad-Brush" pitchFamily="2" charset="-79"/>
              </a:rPr>
              <a:t>[...] </a:t>
            </a:r>
          </a:p>
          <a:p>
            <a:pPr indent="252095" algn="r" rtl="1">
              <a:lnSpc>
                <a:spcPct val="150000"/>
              </a:lnSpc>
              <a:spcAft>
                <a:spcPts val="600"/>
              </a:spcAft>
            </a:pPr>
            <a:r>
              <a:rPr lang="he-IL" sz="2900" dirty="0" smtClean="0">
                <a:solidFill>
                  <a:srgbClr val="0B0371"/>
                </a:solidFill>
                <a:latin typeface="Guttman Yad-Brush" pitchFamily="2" charset="-79"/>
                <a:ea typeface="Times New Roman"/>
                <a:cs typeface="Guttman Yad-Brush" pitchFamily="2" charset="-79"/>
              </a:rPr>
              <a:t>לאף אחד </a:t>
            </a:r>
            <a:r>
              <a:rPr lang="he-IL" sz="2900" dirty="0">
                <a:solidFill>
                  <a:srgbClr val="0B0371"/>
                </a:solidFill>
                <a:latin typeface="Guttman Yad-Brush" pitchFamily="2" charset="-79"/>
                <a:ea typeface="Times New Roman"/>
                <a:cs typeface="Guttman Yad-Brush" pitchFamily="2" charset="-79"/>
              </a:rPr>
              <a:t>אחר חוץ ממנו לא </a:t>
            </a:r>
            <a:endParaRPr lang="he-IL" sz="2900" dirty="0" smtClean="0">
              <a:solidFill>
                <a:srgbClr val="0B0371"/>
              </a:solidFill>
              <a:latin typeface="Guttman Yad-Brush" pitchFamily="2" charset="-79"/>
              <a:ea typeface="Times New Roman"/>
              <a:cs typeface="Guttman Yad-Brush" pitchFamily="2" charset="-79"/>
            </a:endParaRPr>
          </a:p>
          <a:p>
            <a:pPr indent="252095" algn="r" rtl="1">
              <a:lnSpc>
                <a:spcPct val="150000"/>
              </a:lnSpc>
              <a:spcAft>
                <a:spcPts val="600"/>
              </a:spcAft>
            </a:pPr>
            <a:r>
              <a:rPr lang="he-IL" sz="2900" dirty="0" smtClean="0">
                <a:solidFill>
                  <a:srgbClr val="0B0371"/>
                </a:solidFill>
                <a:latin typeface="Guttman Yad-Brush" pitchFamily="2" charset="-79"/>
                <a:ea typeface="Times New Roman"/>
                <a:cs typeface="Guttman Yad-Brush" pitchFamily="2" charset="-79"/>
              </a:rPr>
              <a:t>היה כח לשמוע </a:t>
            </a:r>
            <a:r>
              <a:rPr lang="he-IL" sz="2900" dirty="0">
                <a:solidFill>
                  <a:srgbClr val="0B0371"/>
                </a:solidFill>
                <a:latin typeface="Guttman Yad-Brush" pitchFamily="2" charset="-79"/>
                <a:ea typeface="Times New Roman"/>
                <a:cs typeface="Guttman Yad-Brush" pitchFamily="2" charset="-79"/>
              </a:rPr>
              <a:t>על הבעיות </a:t>
            </a:r>
            <a:r>
              <a:rPr lang="he-IL" sz="2900" dirty="0" smtClean="0">
                <a:solidFill>
                  <a:srgbClr val="0B0371"/>
                </a:solidFill>
                <a:latin typeface="Guttman Yad-Brush" pitchFamily="2" charset="-79"/>
                <a:ea typeface="Times New Roman"/>
                <a:cs typeface="Guttman Yad-Brush" pitchFamily="2" charset="-79"/>
              </a:rPr>
              <a:t>שלי</a:t>
            </a:r>
            <a:r>
              <a:rPr lang="he-IL" sz="2900" dirty="0">
                <a:solidFill>
                  <a:srgbClr val="0B0371"/>
                </a:solidFill>
                <a:latin typeface="Guttman Yad-Brush" pitchFamily="2" charset="-79"/>
                <a:ea typeface="Times New Roman"/>
                <a:cs typeface="Guttman Yad-Brush" pitchFamily="2" charset="-79"/>
              </a:rPr>
              <a:t>"</a:t>
            </a:r>
            <a:endParaRPr lang="en-US" sz="2900" dirty="0">
              <a:solidFill>
                <a:srgbClr val="0B0371"/>
              </a:solidFill>
              <a:effectLst/>
              <a:latin typeface="Times New Roman"/>
              <a:ea typeface="Times New Roman"/>
              <a:cs typeface="Guttman Yad-Brush" pitchFamily="2" charset="-79"/>
            </a:endParaRPr>
          </a:p>
        </p:txBody>
      </p:sp>
    </p:spTree>
    <p:extLst>
      <p:ext uri="{BB962C8B-B14F-4D97-AF65-F5344CB8AC3E}">
        <p14:creationId xmlns:p14="http://schemas.microsoft.com/office/powerpoint/2010/main" val="2976963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effectLst>
                  <a:outerShdw blurRad="38100" dist="38100" dir="2700000" algn="tl">
                    <a:srgbClr val="000000">
                      <a:alpha val="43137"/>
                    </a:srgbClr>
                  </a:outerShdw>
                </a:effectLst>
                <a:latin typeface="Arial" pitchFamily="34" charset="0"/>
                <a:cs typeface="Arial" pitchFamily="34" charset="0"/>
              </a:rPr>
              <a:t>יחסי העזרה ברשת</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מציין מיקום תוכן 3"/>
          <p:cNvSpPr>
            <a:spLocks noGrp="1"/>
          </p:cNvSpPr>
          <p:nvPr>
            <p:ph sz="quarter" idx="1"/>
          </p:nvPr>
        </p:nvSpPr>
        <p:spPr>
          <a:xfrm>
            <a:off x="152400" y="1752600"/>
            <a:ext cx="8458200" cy="4932119"/>
          </a:xfrm>
          <a:prstGeom prst="rect">
            <a:avLst/>
          </a:prstGeom>
        </p:spPr>
        <p:txBody>
          <a:bodyPr wrap="square">
            <a:spAutoFit/>
          </a:bodyPr>
          <a:lstStyle/>
          <a:p>
            <a:pPr marL="0" indent="0">
              <a:lnSpc>
                <a:spcPct val="150000"/>
              </a:lnSpc>
              <a:buNone/>
            </a:pPr>
            <a:r>
              <a:rPr lang="he-IL" sz="3300" dirty="0">
                <a:solidFill>
                  <a:srgbClr val="08025A"/>
                </a:solidFill>
                <a:latin typeface="Guttman Yad-Brush" pitchFamily="2" charset="-79"/>
                <a:ea typeface="Times New Roman"/>
                <a:cs typeface="Guttman Yad-Brush" pitchFamily="2" charset="-79"/>
              </a:rPr>
              <a:t>"היא הבינה לפגיעה ולסימפטומים שעברתי או לפחות ככה זה </a:t>
            </a:r>
            <a:r>
              <a:rPr lang="he-IL" sz="3300" dirty="0" smtClean="0">
                <a:solidFill>
                  <a:srgbClr val="08025A"/>
                </a:solidFill>
                <a:latin typeface="Guttman Yad-Brush" pitchFamily="2" charset="-79"/>
                <a:ea typeface="Times New Roman"/>
                <a:cs typeface="Guttman Yad-Brush" pitchFamily="2" charset="-79"/>
              </a:rPr>
              <a:t>הרגיש... </a:t>
            </a:r>
            <a:endParaRPr lang="en-US" sz="3300" dirty="0" smtClean="0">
              <a:solidFill>
                <a:srgbClr val="08025A"/>
              </a:solidFill>
              <a:latin typeface="Guttman Yad-Brush" pitchFamily="2" charset="-79"/>
              <a:ea typeface="Times New Roman"/>
              <a:cs typeface="Guttman Yad-Brush" pitchFamily="2" charset="-79"/>
            </a:endParaRPr>
          </a:p>
          <a:p>
            <a:pPr marL="0" indent="0">
              <a:lnSpc>
                <a:spcPct val="150000"/>
              </a:lnSpc>
              <a:buNone/>
            </a:pPr>
            <a:r>
              <a:rPr lang="he-IL" sz="3300" dirty="0" smtClean="0">
                <a:solidFill>
                  <a:srgbClr val="08025A"/>
                </a:solidFill>
                <a:latin typeface="Guttman Yad-Brush" pitchFamily="2" charset="-79"/>
                <a:ea typeface="Times New Roman"/>
                <a:cs typeface="Guttman Yad-Brush" pitchFamily="2" charset="-79"/>
              </a:rPr>
              <a:t>היא </a:t>
            </a:r>
            <a:r>
              <a:rPr lang="he-IL" sz="3300" dirty="0">
                <a:solidFill>
                  <a:srgbClr val="08025A"/>
                </a:solidFill>
                <a:latin typeface="Guttman Yad-Brush" pitchFamily="2" charset="-79"/>
                <a:ea typeface="Times New Roman"/>
                <a:cs typeface="Guttman Yad-Brush" pitchFamily="2" charset="-79"/>
              </a:rPr>
              <a:t>ידעה מה לעשות ברגעים של </a:t>
            </a:r>
            <a:r>
              <a:rPr lang="he-IL" sz="3300" dirty="0" smtClean="0">
                <a:solidFill>
                  <a:srgbClr val="08025A"/>
                </a:solidFill>
                <a:latin typeface="Guttman Yad-Brush" pitchFamily="2" charset="-79"/>
                <a:ea typeface="Times New Roman"/>
                <a:cs typeface="Guttman Yad-Brush" pitchFamily="2" charset="-79"/>
              </a:rPr>
              <a:t>'התנתקות</a:t>
            </a:r>
            <a:r>
              <a:rPr lang="he-IL" sz="3300" dirty="0">
                <a:solidFill>
                  <a:srgbClr val="08025A"/>
                </a:solidFill>
                <a:latin typeface="Guttman Yad-Brush" pitchFamily="2" charset="-79"/>
                <a:ea typeface="Times New Roman"/>
                <a:cs typeface="Guttman Yad-Brush" pitchFamily="2" charset="-79"/>
              </a:rPr>
              <a:t>', או תגובות פיזיות של </a:t>
            </a:r>
            <a:endParaRPr lang="en-US" sz="3300" dirty="0" smtClean="0">
              <a:solidFill>
                <a:srgbClr val="08025A"/>
              </a:solidFill>
              <a:latin typeface="Guttman Yad-Brush" pitchFamily="2" charset="-79"/>
              <a:ea typeface="Times New Roman"/>
              <a:cs typeface="Guttman Yad-Brush" pitchFamily="2" charset="-79"/>
            </a:endParaRPr>
          </a:p>
          <a:p>
            <a:pPr marL="0" indent="0">
              <a:lnSpc>
                <a:spcPct val="150000"/>
              </a:lnSpc>
              <a:buNone/>
            </a:pPr>
            <a:r>
              <a:rPr lang="he-IL" sz="3300" dirty="0" smtClean="0">
                <a:solidFill>
                  <a:srgbClr val="08025A"/>
                </a:solidFill>
                <a:latin typeface="Guttman Yad-Brush" pitchFamily="2" charset="-79"/>
                <a:ea typeface="Times New Roman"/>
                <a:cs typeface="Guttman Yad-Brush" pitchFamily="2" charset="-79"/>
              </a:rPr>
              <a:t>ממש </a:t>
            </a:r>
            <a:r>
              <a:rPr lang="he-IL" sz="3300" dirty="0">
                <a:solidFill>
                  <a:srgbClr val="08025A"/>
                </a:solidFill>
                <a:latin typeface="Guttman Yad-Brush" pitchFamily="2" charset="-79"/>
                <a:ea typeface="Times New Roman"/>
                <a:cs typeface="Guttman Yad-Brush" pitchFamily="2" charset="-79"/>
              </a:rPr>
              <a:t>כשהיו לי</a:t>
            </a:r>
            <a:r>
              <a:rPr lang="he-IL" sz="3300" dirty="0" smtClean="0">
                <a:solidFill>
                  <a:srgbClr val="08025A"/>
                </a:solidFill>
                <a:latin typeface="Guttman Yad-Brush" pitchFamily="2" charset="-79"/>
                <a:ea typeface="Times New Roman"/>
                <a:cs typeface="Guttman Yad-Brush" pitchFamily="2" charset="-79"/>
              </a:rPr>
              <a:t>... וזה </a:t>
            </a:r>
            <a:r>
              <a:rPr lang="he-IL" sz="3300" dirty="0">
                <a:solidFill>
                  <a:srgbClr val="08025A"/>
                </a:solidFill>
                <a:latin typeface="Guttman Yad-Brush" pitchFamily="2" charset="-79"/>
                <a:ea typeface="Times New Roman"/>
                <a:cs typeface="Guttman Yad-Brush" pitchFamily="2" charset="-79"/>
              </a:rPr>
              <a:t>מדהים כי הכל </a:t>
            </a:r>
            <a:endParaRPr lang="en-US" sz="3300" dirty="0" smtClean="0">
              <a:solidFill>
                <a:srgbClr val="08025A"/>
              </a:solidFill>
              <a:latin typeface="Guttman Yad-Brush" pitchFamily="2" charset="-79"/>
              <a:ea typeface="Times New Roman"/>
              <a:cs typeface="Guttman Yad-Brush" pitchFamily="2" charset="-79"/>
            </a:endParaRPr>
          </a:p>
          <a:p>
            <a:pPr marL="0" indent="0">
              <a:lnSpc>
                <a:spcPct val="150000"/>
              </a:lnSpc>
              <a:buNone/>
            </a:pPr>
            <a:r>
              <a:rPr lang="he-IL" sz="3300" dirty="0" smtClean="0">
                <a:solidFill>
                  <a:srgbClr val="08025A"/>
                </a:solidFill>
                <a:latin typeface="Guttman Yad-Brush" pitchFamily="2" charset="-79"/>
                <a:ea typeface="Times New Roman"/>
                <a:cs typeface="Guttman Yad-Brush" pitchFamily="2" charset="-79"/>
              </a:rPr>
              <a:t>דרך </a:t>
            </a:r>
            <a:r>
              <a:rPr lang="he-IL" sz="3300" dirty="0">
                <a:solidFill>
                  <a:srgbClr val="08025A"/>
                </a:solidFill>
                <a:latin typeface="Guttman Yad-Brush" pitchFamily="2" charset="-79"/>
                <a:ea typeface="Times New Roman"/>
                <a:cs typeface="Guttman Yad-Brush" pitchFamily="2" charset="-79"/>
              </a:rPr>
              <a:t>הצ'אט</a:t>
            </a:r>
            <a:r>
              <a:rPr lang="he-IL" sz="3300" dirty="0">
                <a:solidFill>
                  <a:srgbClr val="08025A"/>
                </a:solidFill>
                <a:latin typeface="Arial" pitchFamily="34" charset="0"/>
                <a:ea typeface="Times New Roman"/>
                <a:cs typeface="Arial" pitchFamily="34" charset="0"/>
              </a:rPr>
              <a:t>". </a:t>
            </a:r>
            <a:r>
              <a:rPr lang="he-IL" sz="3300" dirty="0" smtClean="0">
                <a:solidFill>
                  <a:srgbClr val="08025A"/>
                </a:solidFill>
                <a:latin typeface="Arial" pitchFamily="34" charset="0"/>
                <a:ea typeface="Times New Roman"/>
                <a:cs typeface="Arial" pitchFamily="34" charset="0"/>
              </a:rPr>
              <a:t>       (בת 23, צ'אט אישי). </a:t>
            </a:r>
            <a:endParaRPr lang="en-US" sz="3300" dirty="0">
              <a:solidFill>
                <a:srgbClr val="08025A"/>
              </a:solidFill>
              <a:latin typeface="Arial" pitchFamily="34" charset="0"/>
              <a:cs typeface="Arial" pitchFamily="34" charset="0"/>
            </a:endParaRPr>
          </a:p>
        </p:txBody>
      </p:sp>
    </p:spTree>
    <p:extLst>
      <p:ext uri="{BB962C8B-B14F-4D97-AF65-F5344CB8AC3E}">
        <p14:creationId xmlns:p14="http://schemas.microsoft.com/office/powerpoint/2010/main" val="311062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effectLst>
                  <a:outerShdw blurRad="38100" dist="38100" dir="2700000" algn="tl">
                    <a:srgbClr val="000000">
                      <a:alpha val="43137"/>
                    </a:srgbClr>
                  </a:outerShdw>
                </a:effectLst>
                <a:latin typeface="Arial" pitchFamily="34" charset="0"/>
                <a:cs typeface="Arial" pitchFamily="34" charset="0"/>
              </a:rPr>
              <a:t>סיכום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מציין מיקום תוכן 2"/>
          <p:cNvSpPr>
            <a:spLocks noGrp="1"/>
          </p:cNvSpPr>
          <p:nvPr>
            <p:ph sz="quarter" idx="1"/>
          </p:nvPr>
        </p:nvSpPr>
        <p:spPr>
          <a:xfrm>
            <a:off x="30480" y="1752600"/>
            <a:ext cx="8991600" cy="4953000"/>
          </a:xfrm>
        </p:spPr>
        <p:txBody>
          <a:bodyPr>
            <a:normAutofit fontScale="47500" lnSpcReduction="20000"/>
          </a:bodyPr>
          <a:lstStyle/>
          <a:p>
            <a:pPr lvl="0">
              <a:lnSpc>
                <a:spcPct val="170000"/>
              </a:lnSpc>
              <a:buClr>
                <a:srgbClr val="DD8047"/>
              </a:buClr>
            </a:pPr>
            <a:r>
              <a:rPr lang="he-IL" sz="6500" dirty="0" smtClean="0">
                <a:solidFill>
                  <a:prstClr val="black"/>
                </a:solidFill>
                <a:latin typeface="Arial" pitchFamily="34" charset="0"/>
                <a:cs typeface="Arial" pitchFamily="34" charset="0"/>
              </a:rPr>
              <a:t>התערבות טיפולית ברשת עשויה לסייע לבני נוער המהססים לשתף פעולה עם גורם מקצועי פנים אל פנים. </a:t>
            </a:r>
          </a:p>
          <a:p>
            <a:pPr lvl="0">
              <a:lnSpc>
                <a:spcPct val="170000"/>
              </a:lnSpc>
              <a:buClr>
                <a:srgbClr val="DD8047"/>
              </a:buClr>
            </a:pPr>
            <a:r>
              <a:rPr lang="he-IL" sz="6500" dirty="0" smtClean="0">
                <a:solidFill>
                  <a:prstClr val="black"/>
                </a:solidFill>
                <a:latin typeface="Arial" pitchFamily="34" charset="0"/>
                <a:cs typeface="Arial" pitchFamily="34" charset="0"/>
              </a:rPr>
              <a:t>בני </a:t>
            </a:r>
            <a:r>
              <a:rPr lang="he-IL" sz="6500" dirty="0">
                <a:solidFill>
                  <a:prstClr val="black"/>
                </a:solidFill>
                <a:latin typeface="Arial" pitchFamily="34" charset="0"/>
                <a:cs typeface="Arial" pitchFamily="34" charset="0"/>
              </a:rPr>
              <a:t>נוער </a:t>
            </a:r>
            <a:r>
              <a:rPr lang="he-IL" sz="6500" dirty="0" smtClean="0">
                <a:solidFill>
                  <a:prstClr val="black"/>
                </a:solidFill>
                <a:latin typeface="Arial" pitchFamily="34" charset="0"/>
                <a:cs typeface="Arial" pitchFamily="34" charset="0"/>
              </a:rPr>
              <a:t>שפנו לרשת מדווחים </a:t>
            </a:r>
            <a:r>
              <a:rPr lang="he-IL" sz="6500" dirty="0">
                <a:solidFill>
                  <a:prstClr val="black"/>
                </a:solidFill>
                <a:latin typeface="Arial" pitchFamily="34" charset="0"/>
                <a:cs typeface="Arial" pitchFamily="34" charset="0"/>
              </a:rPr>
              <a:t>לרוב על שביעות רצון </a:t>
            </a:r>
            <a:r>
              <a:rPr lang="he-IL" sz="6500" dirty="0" smtClean="0">
                <a:solidFill>
                  <a:prstClr val="black"/>
                </a:solidFill>
                <a:latin typeface="Arial" pitchFamily="34" charset="0"/>
                <a:cs typeface="Arial" pitchFamily="34" charset="0"/>
              </a:rPr>
              <a:t>גבוהה; </a:t>
            </a:r>
            <a:r>
              <a:rPr lang="he-IL" sz="6500" dirty="0">
                <a:solidFill>
                  <a:prstClr val="black"/>
                </a:solidFill>
                <a:latin typeface="Arial" pitchFamily="34" charset="0"/>
                <a:cs typeface="Arial" pitchFamily="34" charset="0"/>
              </a:rPr>
              <a:t>יש המדווחים </a:t>
            </a:r>
            <a:r>
              <a:rPr lang="he-IL" sz="6500" dirty="0" smtClean="0">
                <a:solidFill>
                  <a:prstClr val="black"/>
                </a:solidFill>
                <a:latin typeface="Arial" pitchFamily="34" charset="0"/>
                <a:cs typeface="Arial" pitchFamily="34" charset="0"/>
              </a:rPr>
              <a:t>על צורך במענה </a:t>
            </a:r>
            <a:r>
              <a:rPr lang="he-IL" sz="6500" u="sng" dirty="0" smtClean="0">
                <a:solidFill>
                  <a:prstClr val="black"/>
                </a:solidFill>
                <a:latin typeface="Arial" pitchFamily="34" charset="0"/>
                <a:cs typeface="Arial" pitchFamily="34" charset="0"/>
              </a:rPr>
              <a:t>מקצועי</a:t>
            </a:r>
            <a:r>
              <a:rPr lang="he-IL" sz="6500" dirty="0" smtClean="0">
                <a:solidFill>
                  <a:prstClr val="black"/>
                </a:solidFill>
                <a:latin typeface="Arial" pitchFamily="34" charset="0"/>
                <a:cs typeface="Arial" pitchFamily="34" charset="0"/>
              </a:rPr>
              <a:t>.  </a:t>
            </a:r>
            <a:endParaRPr lang="he-IL" sz="6500" dirty="0" smtClean="0">
              <a:latin typeface="Arial" pitchFamily="34" charset="0"/>
              <a:cs typeface="Arial" pitchFamily="34" charset="0"/>
            </a:endParaRPr>
          </a:p>
          <a:p>
            <a:pPr>
              <a:lnSpc>
                <a:spcPct val="170000"/>
              </a:lnSpc>
            </a:pPr>
            <a:r>
              <a:rPr lang="he-IL" sz="6500" dirty="0" smtClean="0">
                <a:latin typeface="Arial" pitchFamily="34" charset="0"/>
                <a:cs typeface="Arial" pitchFamily="34" charset="0"/>
              </a:rPr>
              <a:t>זיהוי נושאים ואוכלוסיות המתאימים במיוחד לשילוב הרשת בתכניות ההתערבות המקצועית. </a:t>
            </a:r>
            <a:endParaRPr lang="he-IL" sz="35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35878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effectLst>
                  <a:outerShdw blurRad="38100" dist="38100" dir="2700000" algn="tl">
                    <a:srgbClr val="000000">
                      <a:alpha val="43137"/>
                    </a:srgbClr>
                  </a:outerShdw>
                </a:effectLst>
                <a:latin typeface="Arial" pitchFamily="34" charset="0"/>
                <a:cs typeface="Arial" pitchFamily="34" charset="0"/>
              </a:rPr>
              <a:t>מסקנות והמלצות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7" name="מציין מיקום תוכן 6"/>
          <p:cNvGraphicFramePr>
            <a:graphicFrameLocks noGrp="1"/>
          </p:cNvGraphicFramePr>
          <p:nvPr>
            <p:ph sz="quarter" idx="1"/>
            <p:extLst>
              <p:ext uri="{D42A27DB-BD31-4B8C-83A1-F6EECF244321}">
                <p14:modId xmlns:p14="http://schemas.microsoft.com/office/powerpoint/2010/main" val="4035426756"/>
              </p:ext>
            </p:extLst>
          </p:nvPr>
        </p:nvGraphicFramePr>
        <p:xfrm>
          <a:off x="304800" y="1752600"/>
          <a:ext cx="846137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680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990600"/>
          </a:xfrm>
        </p:spPr>
        <p:txBody>
          <a:bodyPr/>
          <a:lstStyle/>
          <a:p>
            <a:r>
              <a:rPr lang="he-IL" dirty="0" smtClean="0"/>
              <a:t>בני נוער בעידן הדיגיטלי </a:t>
            </a:r>
            <a:endParaRPr lang="en-US" dirty="0"/>
          </a:p>
        </p:txBody>
      </p:sp>
      <p:sp>
        <p:nvSpPr>
          <p:cNvPr id="6" name="Rectangle 2"/>
          <p:cNvSpPr>
            <a:spLocks noGrp="1"/>
          </p:cNvSpPr>
          <p:nvPr>
            <p:ph sz="quarter" idx="1"/>
          </p:nvPr>
        </p:nvSpPr>
        <p:spPr>
          <a:xfrm>
            <a:off x="6530" y="1195251"/>
            <a:ext cx="9130936" cy="4495800"/>
          </a:xfrm>
        </p:spPr>
        <p:txBody>
          <a:bodyPr>
            <a:normAutofit fontScale="47500" lnSpcReduction="20000"/>
          </a:bodyPr>
          <a:lstStyle/>
          <a:p>
            <a:pPr marL="0" lvl="0" indent="0">
              <a:lnSpc>
                <a:spcPct val="90000"/>
              </a:lnSpc>
              <a:buClr>
                <a:srgbClr val="DD8047"/>
              </a:buClr>
              <a:buNone/>
            </a:pPr>
            <a:r>
              <a:rPr lang="he-IL" sz="11600" dirty="0" smtClean="0">
                <a:latin typeface="Arial" pitchFamily="34" charset="0"/>
                <a:cs typeface="Arial" pitchFamily="34" charset="0"/>
              </a:rPr>
              <a:t>   </a:t>
            </a:r>
            <a:endParaRPr lang="he-IL" sz="4400" dirty="0" smtClean="0">
              <a:latin typeface="Arial" pitchFamily="34" charset="0"/>
              <a:cs typeface="Arial" pitchFamily="34" charset="0"/>
            </a:endParaRPr>
          </a:p>
          <a:p>
            <a:pPr>
              <a:lnSpc>
                <a:spcPct val="120000"/>
              </a:lnSpc>
              <a:buClr>
                <a:srgbClr val="DD8047"/>
              </a:buClr>
            </a:pPr>
            <a:r>
              <a:rPr lang="he-IL" sz="6500" dirty="0" smtClean="0">
                <a:solidFill>
                  <a:prstClr val="black"/>
                </a:solidFill>
                <a:latin typeface="Calibri"/>
                <a:cs typeface="Arial"/>
              </a:rPr>
              <a:t>ישראל מדורגת במקום הראשון בשימוש במחשב וברשת, למשך </a:t>
            </a:r>
            <a:r>
              <a:rPr lang="he-IL" sz="6500" dirty="0">
                <a:solidFill>
                  <a:prstClr val="black"/>
                </a:solidFill>
                <a:latin typeface="Calibri"/>
                <a:cs typeface="Arial"/>
              </a:rPr>
              <a:t>4 שעות ומעלה</a:t>
            </a:r>
            <a:r>
              <a:rPr lang="he-IL" sz="6500" dirty="0" smtClean="0">
                <a:solidFill>
                  <a:prstClr val="black"/>
                </a:solidFill>
                <a:latin typeface="Calibri"/>
                <a:cs typeface="Arial"/>
              </a:rPr>
              <a:t> </a:t>
            </a:r>
            <a:r>
              <a:rPr lang="he-IL" sz="5900" dirty="0" smtClean="0">
                <a:solidFill>
                  <a:prstClr val="black"/>
                </a:solidFill>
                <a:latin typeface="Calibri"/>
                <a:cs typeface="Arial"/>
              </a:rPr>
              <a:t>(ארגון הבריאות העולמי, 2013).</a:t>
            </a:r>
          </a:p>
          <a:p>
            <a:pPr marL="0" indent="0">
              <a:lnSpc>
                <a:spcPct val="120000"/>
              </a:lnSpc>
              <a:buClr>
                <a:srgbClr val="DD8047"/>
              </a:buClr>
              <a:buNone/>
            </a:pPr>
            <a:endParaRPr lang="he-IL" sz="4700" dirty="0" smtClean="0">
              <a:solidFill>
                <a:prstClr val="black"/>
              </a:solidFill>
              <a:latin typeface="Calibri"/>
              <a:cs typeface="Arial"/>
            </a:endParaRPr>
          </a:p>
          <a:p>
            <a:pPr>
              <a:lnSpc>
                <a:spcPct val="120000"/>
              </a:lnSpc>
              <a:buClr>
                <a:srgbClr val="DD8047"/>
              </a:buClr>
            </a:pPr>
            <a:r>
              <a:rPr lang="he-IL" sz="6500" dirty="0" smtClean="0">
                <a:solidFill>
                  <a:prstClr val="black"/>
                </a:solidFill>
                <a:latin typeface="Calibri"/>
                <a:cs typeface="Arial"/>
              </a:rPr>
              <a:t>מרכזיות הכתיבה ברשת  - כמבע אישי וכאמצעי </a:t>
            </a:r>
            <a:r>
              <a:rPr lang="he-IL" sz="6500" dirty="0">
                <a:solidFill>
                  <a:prstClr val="black"/>
                </a:solidFill>
                <a:latin typeface="Calibri"/>
                <a:cs typeface="Arial"/>
              </a:rPr>
              <a:t>ל</a:t>
            </a:r>
            <a:r>
              <a:rPr lang="he-IL" sz="6500" dirty="0" smtClean="0">
                <a:solidFill>
                  <a:prstClr val="black"/>
                </a:solidFill>
                <a:latin typeface="Calibri"/>
                <a:cs typeface="Arial"/>
              </a:rPr>
              <a:t>תקשורת בין אישית. </a:t>
            </a:r>
          </a:p>
          <a:p>
            <a:pPr marL="0" indent="0">
              <a:lnSpc>
                <a:spcPct val="90000"/>
              </a:lnSpc>
              <a:buNone/>
            </a:pPr>
            <a:endParaRPr lang="he-IL" sz="11600" dirty="0" smtClean="0">
              <a:latin typeface="Arial" pitchFamily="34" charset="0"/>
              <a:cs typeface="Arial" pitchFamily="34" charset="0"/>
            </a:endParaRPr>
          </a:p>
          <a:p>
            <a:pPr marL="0" indent="0">
              <a:buNone/>
            </a:pPr>
            <a:r>
              <a:rPr lang="he-IL" sz="9600" dirty="0" smtClean="0">
                <a:latin typeface="Arial" pitchFamily="34" charset="0"/>
                <a:cs typeface="Arial" pitchFamily="34" charset="0"/>
              </a:rPr>
              <a:t>    </a:t>
            </a:r>
          </a:p>
        </p:txBody>
      </p:sp>
      <p:pic>
        <p:nvPicPr>
          <p:cNvPr id="3074" name="Picture 2" descr="http://blog.gumtree.sg/wp-content/uploads/2014/04/Social_Media_help_you_sell_fa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724400"/>
            <a:ext cx="9143999" cy="21619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3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sz="quarter" idx="1"/>
          </p:nvPr>
        </p:nvSpPr>
        <p:spPr>
          <a:xfrm>
            <a:off x="179512" y="1124744"/>
            <a:ext cx="8784976" cy="4896544"/>
          </a:xfrm>
        </p:spPr>
        <p:txBody>
          <a:bodyPr>
            <a:normAutofit/>
          </a:bodyPr>
          <a:lstStyle/>
          <a:p>
            <a:pPr marL="0" indent="0">
              <a:buNone/>
            </a:pPr>
            <a:endParaRPr lang="he-IL" sz="3000" dirty="0" smtClean="0">
              <a:latin typeface="Arial" pitchFamily="34" charset="0"/>
              <a:cs typeface="Arial" pitchFamily="34" charset="0"/>
            </a:endParaRPr>
          </a:p>
          <a:p>
            <a:endParaRPr lang="he-IL" sz="3000" dirty="0" smtClean="0">
              <a:latin typeface="Arial" pitchFamily="34" charset="0"/>
              <a:cs typeface="Arial" pitchFamily="34" charset="0"/>
            </a:endParaRPr>
          </a:p>
          <a:p>
            <a:endParaRPr lang="he-IL" sz="3000" dirty="0" smtClean="0">
              <a:latin typeface="Arial" pitchFamily="34" charset="0"/>
              <a:cs typeface="Arial" pitchFamily="34" charset="0"/>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303" y="2667000"/>
            <a:ext cx="6725398" cy="4177937"/>
          </a:xfrm>
          <a:prstGeom prst="rect">
            <a:avLst/>
          </a:prstGeom>
        </p:spPr>
      </p:pic>
      <p:sp>
        <p:nvSpPr>
          <p:cNvPr id="10" name="TextBox 9"/>
          <p:cNvSpPr txBox="1"/>
          <p:nvPr/>
        </p:nvSpPr>
        <p:spPr>
          <a:xfrm>
            <a:off x="1552303" y="1260158"/>
            <a:ext cx="4800600" cy="707886"/>
          </a:xfrm>
          <a:prstGeom prst="rect">
            <a:avLst/>
          </a:prstGeom>
          <a:noFill/>
        </p:spPr>
        <p:txBody>
          <a:bodyPr wrap="square" rtlCol="0">
            <a:spAutoFit/>
          </a:bodyPr>
          <a:lstStyle/>
          <a:p>
            <a:r>
              <a:rPr lang="en-US" sz="3900" b="1" dirty="0" smtClean="0">
                <a:ln w="12700">
                  <a:solidFill>
                    <a:schemeClr val="bg1">
                      <a:lumMod val="65000"/>
                    </a:schemeClr>
                  </a:solidFill>
                  <a:prstDash val="solid"/>
                </a:ln>
                <a:solidFill>
                  <a:srgbClr val="002776"/>
                </a:solidFill>
                <a:effectLst>
                  <a:outerShdw blurRad="41275" dist="20320" dir="1800000" algn="tl" rotWithShape="0">
                    <a:srgbClr val="000000">
                      <a:alpha val="40000"/>
                    </a:srgbClr>
                  </a:outerShdw>
                </a:effectLst>
                <a:latin typeface="Arial" pitchFamily="34" charset="0"/>
                <a:ea typeface="Tahoma" pitchFamily="34" charset="0"/>
                <a:cs typeface="Arial" pitchFamily="34" charset="0"/>
              </a:rPr>
              <a:t>052-8615061</a:t>
            </a:r>
            <a:endParaRPr lang="en-US" sz="3900" b="1" dirty="0">
              <a:ln w="12700">
                <a:solidFill>
                  <a:schemeClr val="bg1">
                    <a:lumMod val="65000"/>
                  </a:schemeClr>
                </a:solidFill>
                <a:prstDash val="solid"/>
              </a:ln>
              <a:solidFill>
                <a:srgbClr val="002776"/>
              </a:solidFill>
              <a:latin typeface="Arial" pitchFamily="34" charset="0"/>
              <a:ea typeface="Tahoma" pitchFamily="34" charset="0"/>
              <a:cs typeface="Arial" pitchFamily="34" charset="0"/>
            </a:endParaRPr>
          </a:p>
        </p:txBody>
      </p:sp>
      <p:pic>
        <p:nvPicPr>
          <p:cNvPr id="11" name="Picture 2" descr="http://images.all-free-download.com/images/graphiclarge/telephone_sauvetage_clip_art_12132.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9304" y="1298822"/>
            <a:ext cx="630558" cy="6305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76400" y="268443"/>
            <a:ext cx="5562600" cy="707886"/>
          </a:xfrm>
          <a:prstGeom prst="rect">
            <a:avLst/>
          </a:prstGeom>
          <a:noFill/>
        </p:spPr>
        <p:txBody>
          <a:bodyPr wrap="square" rtlCol="0">
            <a:spAutoFit/>
          </a:bodyPr>
          <a:lstStyle/>
          <a:p>
            <a:r>
              <a:rPr lang="en-US" sz="4000" b="1" dirty="0" smtClean="0">
                <a:ln w="17780" cmpd="sng">
                  <a:solidFill>
                    <a:srgbClr val="FFFFFF"/>
                  </a:solidFill>
                  <a:prstDash val="solid"/>
                  <a:miter lim="800000"/>
                </a:ln>
                <a:solidFill>
                  <a:srgbClr val="00194C"/>
                </a:solidFill>
                <a:effectLst>
                  <a:outerShdw blurRad="50800" algn="tl" rotWithShape="0">
                    <a:srgbClr val="000000"/>
                  </a:outerShdw>
                </a:effectLst>
                <a:latin typeface="Tahoma" pitchFamily="34" charset="0"/>
                <a:ea typeface="Tahoma" pitchFamily="34" charset="0"/>
                <a:cs typeface="Tahoma" pitchFamily="34" charset="0"/>
              </a:rPr>
              <a:t>Nir.post@gmail.com</a:t>
            </a:r>
            <a:endParaRPr lang="en-US" sz="4000" b="1" dirty="0">
              <a:ln w="17780" cmpd="sng">
                <a:solidFill>
                  <a:srgbClr val="FFFFFF"/>
                </a:solidFill>
                <a:prstDash val="solid"/>
                <a:miter lim="800000"/>
              </a:ln>
              <a:solidFill>
                <a:srgbClr val="00194C"/>
              </a:soli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13" name="Picture 4"/>
          <p:cNvPicPr>
            <a:picLocks noChangeAspect="1" noChangeArrowheads="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268443"/>
            <a:ext cx="1676400" cy="103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614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84" y="217806"/>
            <a:ext cx="2576415" cy="295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85" y="3341936"/>
            <a:ext cx="2576413" cy="326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50149"/>
            <a:ext cx="2362200" cy="326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17764"/>
            <a:ext cx="2507058" cy="309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264796"/>
            <a:ext cx="2743200" cy="34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rot="300000">
            <a:off x="5829596" y="3029927"/>
            <a:ext cx="3281296" cy="38896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מלבן מעוגל 12"/>
          <p:cNvSpPr/>
          <p:nvPr/>
        </p:nvSpPr>
        <p:spPr>
          <a:xfrm rot="20889316">
            <a:off x="7618506" y="6285764"/>
            <a:ext cx="1634013" cy="5996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מלבן 13"/>
          <p:cNvSpPr/>
          <p:nvPr/>
        </p:nvSpPr>
        <p:spPr>
          <a:xfrm rot="20841858">
            <a:off x="7590052" y="6189360"/>
            <a:ext cx="588576" cy="208636"/>
          </a:xfrm>
          <a:prstGeom prst="rect">
            <a:avLst/>
          </a:prstGeom>
          <a:solidFill>
            <a:srgbClr val="A1BBCB"/>
          </a:solidFill>
          <a:ln>
            <a:solidFill>
              <a:srgbClr val="A1B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514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0" y="1905000"/>
            <a:ext cx="9067800" cy="4495800"/>
          </a:xfrm>
        </p:spPr>
        <p:txBody>
          <a:bodyPr>
            <a:normAutofit fontScale="70000" lnSpcReduction="20000"/>
          </a:bodyPr>
          <a:lstStyle/>
          <a:p>
            <a:pPr>
              <a:lnSpc>
                <a:spcPct val="170000"/>
              </a:lnSpc>
            </a:pPr>
            <a:r>
              <a:rPr lang="he-IL" sz="4400" dirty="0" smtClean="0">
                <a:latin typeface="Arial" pitchFamily="34" charset="0"/>
                <a:cs typeface="Arial" pitchFamily="34" charset="0"/>
              </a:rPr>
              <a:t>השפעת המרחב המקוון על התנהגות חיפוש העזרה של בני נוער. </a:t>
            </a:r>
          </a:p>
          <a:p>
            <a:pPr>
              <a:lnSpc>
                <a:spcPct val="170000"/>
              </a:lnSpc>
            </a:pPr>
            <a:r>
              <a:rPr lang="he-IL" sz="4400" dirty="0">
                <a:latin typeface="Arial" pitchFamily="34" charset="0"/>
                <a:cs typeface="Arial" pitchFamily="34" charset="0"/>
              </a:rPr>
              <a:t>התערבות טיפולית ברשת  - </a:t>
            </a:r>
            <a:r>
              <a:rPr lang="he-IL" sz="4400" dirty="0" smtClean="0">
                <a:latin typeface="Arial" pitchFamily="34" charset="0"/>
                <a:cs typeface="Arial" pitchFamily="34" charset="0"/>
              </a:rPr>
              <a:t>עקרונות ומאפיינים מרכזיים.</a:t>
            </a:r>
          </a:p>
          <a:p>
            <a:pPr>
              <a:lnSpc>
                <a:spcPct val="170000"/>
              </a:lnSpc>
            </a:pPr>
            <a:r>
              <a:rPr lang="he-IL" sz="4400" dirty="0" smtClean="0">
                <a:latin typeface="Arial" pitchFamily="34" charset="0"/>
                <a:cs typeface="Arial" pitchFamily="34" charset="0"/>
              </a:rPr>
              <a:t>פרופיל הפונים לעזרה ברשת ומאפייני הפניות השכיחות.  </a:t>
            </a:r>
          </a:p>
          <a:p>
            <a:pPr>
              <a:lnSpc>
                <a:spcPct val="170000"/>
              </a:lnSpc>
            </a:pPr>
            <a:r>
              <a:rPr lang="he-IL" sz="4400" dirty="0" smtClean="0">
                <a:latin typeface="Arial" pitchFamily="34" charset="0"/>
                <a:cs typeface="Arial" pitchFamily="34" charset="0"/>
              </a:rPr>
              <a:t>האם התערבות טיפולית ברשת יכולה להיות אפקטיבית ? </a:t>
            </a:r>
            <a:endParaRPr lang="he-IL" sz="4400" dirty="0">
              <a:latin typeface="Arial" pitchFamily="34" charset="0"/>
              <a:cs typeface="Arial" pitchFamily="34" charset="0"/>
            </a:endParaRPr>
          </a:p>
        </p:txBody>
      </p:sp>
      <p:sp>
        <p:nvSpPr>
          <p:cNvPr id="5" name="מלבן 4"/>
          <p:cNvSpPr/>
          <p:nvPr/>
        </p:nvSpPr>
        <p:spPr>
          <a:xfrm>
            <a:off x="618309" y="308520"/>
            <a:ext cx="8077200" cy="769441"/>
          </a:xfrm>
          <a:prstGeom prst="rect">
            <a:avLst/>
          </a:prstGeom>
        </p:spPr>
        <p:txBody>
          <a:bodyPr wrap="square">
            <a:spAutoFit/>
          </a:bodyPr>
          <a:lstStyle/>
          <a:p>
            <a:pPr algn="ctr"/>
            <a:r>
              <a:rPr lang="he-IL" sz="4400" b="1" dirty="0" smtClean="0">
                <a:solidFill>
                  <a:srgbClr val="775F55"/>
                </a:solidFill>
                <a:effectLst>
                  <a:outerShdw blurRad="38100" dist="38100" dir="2700000" algn="tl">
                    <a:srgbClr val="000000">
                      <a:alpha val="43137"/>
                    </a:srgbClr>
                  </a:outerShdw>
                </a:effectLst>
                <a:latin typeface="Arial" pitchFamily="34" charset="0"/>
                <a:cs typeface="Arial" pitchFamily="34" charset="0"/>
              </a:rPr>
              <a:t>נושאי ההרצאה</a:t>
            </a:r>
            <a:endParaRPr lang="en-US" dirty="0">
              <a:solidFill>
                <a:prstClr val="black"/>
              </a:solidFill>
            </a:endParaRPr>
          </a:p>
        </p:txBody>
      </p:sp>
    </p:spTree>
    <p:extLst>
      <p:ext uri="{BB962C8B-B14F-4D97-AF65-F5344CB8AC3E}">
        <p14:creationId xmlns:p14="http://schemas.microsoft.com/office/powerpoint/2010/main" val="164061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76200" y="1752600"/>
            <a:ext cx="9004299" cy="4953000"/>
          </a:xfrm>
        </p:spPr>
        <p:txBody>
          <a:bodyPr>
            <a:normAutofit/>
          </a:bodyPr>
          <a:lstStyle/>
          <a:p>
            <a:pPr>
              <a:lnSpc>
                <a:spcPct val="150000"/>
              </a:lnSpc>
            </a:pPr>
            <a:r>
              <a:rPr lang="he-IL" sz="3300" dirty="0" smtClean="0">
                <a:latin typeface="Arial" pitchFamily="34" charset="0"/>
                <a:cs typeface="Arial" pitchFamily="34" charset="0"/>
              </a:rPr>
              <a:t>סקר אנונימי מקוון </a:t>
            </a:r>
            <a:r>
              <a:rPr lang="he-IL" sz="3000" dirty="0" smtClean="0">
                <a:latin typeface="Arial" pitchFamily="34" charset="0"/>
                <a:cs typeface="Arial" pitchFamily="34" charset="0"/>
              </a:rPr>
              <a:t>(</a:t>
            </a:r>
            <a:r>
              <a:rPr lang="en-US" sz="3000" dirty="0" smtClean="0">
                <a:latin typeface="Arial" pitchFamily="34" charset="0"/>
                <a:cs typeface="Arial" pitchFamily="34" charset="0"/>
              </a:rPr>
              <a:t>N=394</a:t>
            </a:r>
            <a:r>
              <a:rPr lang="he-IL" sz="3000" dirty="0" smtClean="0">
                <a:latin typeface="Arial" pitchFamily="34" charset="0"/>
                <a:cs typeface="Arial" pitchFamily="34" charset="0"/>
              </a:rPr>
              <a:t>)</a:t>
            </a:r>
            <a:r>
              <a:rPr lang="he-IL" sz="3000" dirty="0">
                <a:latin typeface="Arial" pitchFamily="34" charset="0"/>
                <a:cs typeface="Arial" pitchFamily="34" charset="0"/>
              </a:rPr>
              <a:t>.</a:t>
            </a:r>
            <a:endParaRPr lang="he-IL" sz="3000" dirty="0" smtClean="0">
              <a:latin typeface="Arial" pitchFamily="34" charset="0"/>
              <a:cs typeface="Arial" pitchFamily="34" charset="0"/>
            </a:endParaRPr>
          </a:p>
          <a:p>
            <a:pPr>
              <a:lnSpc>
                <a:spcPct val="150000"/>
              </a:lnSpc>
            </a:pPr>
            <a:r>
              <a:rPr lang="he-IL" sz="3300" dirty="0" smtClean="0">
                <a:latin typeface="Arial" pitchFamily="34" charset="0"/>
                <a:cs typeface="Arial" pitchFamily="34" charset="0"/>
              </a:rPr>
              <a:t>ניתוח תוכן של פורומים</a:t>
            </a:r>
            <a:r>
              <a:rPr lang="he-IL" sz="3000" dirty="0" smtClean="0">
                <a:latin typeface="Arial" pitchFamily="34" charset="0"/>
                <a:cs typeface="Arial" pitchFamily="34" charset="0"/>
              </a:rPr>
              <a:t> </a:t>
            </a:r>
            <a:r>
              <a:rPr lang="he-IL" sz="3300" dirty="0" smtClean="0">
                <a:latin typeface="Arial" pitchFamily="34" charset="0"/>
                <a:cs typeface="Arial" pitchFamily="34" charset="0"/>
              </a:rPr>
              <a:t>ושל שיחות בצ'אט </a:t>
            </a:r>
            <a:r>
              <a:rPr lang="he-IL" dirty="0" smtClean="0">
                <a:latin typeface="Arial" pitchFamily="34" charset="0"/>
                <a:cs typeface="Arial" pitchFamily="34" charset="0"/>
              </a:rPr>
              <a:t>(</a:t>
            </a:r>
            <a:r>
              <a:rPr lang="en-US" dirty="0" smtClean="0">
                <a:latin typeface="Arial" pitchFamily="34" charset="0"/>
                <a:cs typeface="Arial" pitchFamily="34" charset="0"/>
              </a:rPr>
              <a:t>N=</a:t>
            </a:r>
            <a:r>
              <a:rPr lang="en-US" sz="3000" dirty="0" smtClean="0">
                <a:latin typeface="Arial" pitchFamily="34" charset="0"/>
                <a:cs typeface="Arial" pitchFamily="34" charset="0"/>
              </a:rPr>
              <a:t>1,024</a:t>
            </a:r>
            <a:r>
              <a:rPr lang="he-IL" dirty="0" smtClean="0">
                <a:latin typeface="Arial" pitchFamily="34" charset="0"/>
                <a:cs typeface="Arial" pitchFamily="34" charset="0"/>
              </a:rPr>
              <a:t>).</a:t>
            </a:r>
          </a:p>
          <a:p>
            <a:pPr>
              <a:lnSpc>
                <a:spcPct val="150000"/>
              </a:lnSpc>
            </a:pPr>
            <a:r>
              <a:rPr lang="he-IL" sz="3300" dirty="0" smtClean="0">
                <a:latin typeface="Arial" pitchFamily="34" charset="0"/>
                <a:cs typeface="Arial" pitchFamily="34" charset="0"/>
              </a:rPr>
              <a:t>ראיונות עם מתבגרים שנעזרו ברשת</a:t>
            </a:r>
          </a:p>
          <a:p>
            <a:pPr marL="0" indent="0">
              <a:lnSpc>
                <a:spcPct val="150000"/>
              </a:lnSpc>
              <a:buNone/>
            </a:pPr>
            <a:r>
              <a:rPr lang="he-IL" sz="3300" dirty="0" smtClean="0">
                <a:latin typeface="Arial" pitchFamily="34" charset="0"/>
                <a:cs typeface="Arial" pitchFamily="34" charset="0"/>
              </a:rPr>
              <a:t>   </a:t>
            </a:r>
            <a:r>
              <a:rPr lang="he-IL" sz="3000" dirty="0" smtClean="0">
                <a:latin typeface="Arial" pitchFamily="34" charset="0"/>
                <a:cs typeface="Arial" pitchFamily="34" charset="0"/>
              </a:rPr>
              <a:t>(</a:t>
            </a:r>
            <a:r>
              <a:rPr lang="en-US" sz="3000" dirty="0" smtClean="0">
                <a:latin typeface="Arial" pitchFamily="34" charset="0"/>
                <a:cs typeface="Arial" pitchFamily="34" charset="0"/>
              </a:rPr>
              <a:t>N=8</a:t>
            </a:r>
            <a:r>
              <a:rPr lang="he-IL" sz="3000" dirty="0" smtClean="0">
                <a:latin typeface="Arial" pitchFamily="34" charset="0"/>
                <a:cs typeface="Arial" pitchFamily="34" charset="0"/>
              </a:rPr>
              <a:t>) </a:t>
            </a:r>
            <a:r>
              <a:rPr lang="he-IL" sz="3300" dirty="0" smtClean="0">
                <a:latin typeface="Arial" pitchFamily="34" charset="0"/>
                <a:cs typeface="Arial" pitchFamily="34" charset="0"/>
              </a:rPr>
              <a:t>ועם התומכים </a:t>
            </a:r>
            <a:r>
              <a:rPr lang="he-IL" sz="3000" dirty="0" smtClean="0">
                <a:latin typeface="Arial" pitchFamily="34" charset="0"/>
                <a:cs typeface="Arial" pitchFamily="34" charset="0"/>
              </a:rPr>
              <a:t>(</a:t>
            </a:r>
            <a:r>
              <a:rPr lang="en-US" sz="3000" dirty="0" smtClean="0">
                <a:latin typeface="Arial" pitchFamily="34" charset="0"/>
                <a:cs typeface="Arial" pitchFamily="34" charset="0"/>
              </a:rPr>
              <a:t>N=21</a:t>
            </a:r>
            <a:r>
              <a:rPr lang="he-IL" sz="3000" dirty="0" smtClean="0">
                <a:latin typeface="Arial" pitchFamily="34" charset="0"/>
                <a:cs typeface="Arial" pitchFamily="34" charset="0"/>
              </a:rPr>
              <a:t>). </a:t>
            </a:r>
          </a:p>
          <a:p>
            <a:pPr marL="0" indent="0">
              <a:lnSpc>
                <a:spcPct val="150000"/>
              </a:lnSpc>
              <a:buNone/>
            </a:pPr>
            <a:endParaRPr lang="en-US" sz="30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4114800"/>
            <a:ext cx="2946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0" y="-76200"/>
            <a:ext cx="8991599" cy="1446550"/>
          </a:xfrm>
          <a:prstGeom prst="rect">
            <a:avLst/>
          </a:prstGeom>
        </p:spPr>
        <p:txBody>
          <a:bodyPr wrap="square">
            <a:spAutoFit/>
          </a:bodyPr>
          <a:lstStyle/>
          <a:p>
            <a:pPr algn="ctr" rtl="1"/>
            <a:r>
              <a:rPr lang="he-IL" sz="4400" b="1" dirty="0" smtClean="0">
                <a:solidFill>
                  <a:srgbClr val="775F55"/>
                </a:solidFill>
                <a:effectLst>
                  <a:outerShdw blurRad="38100" dist="38100" dir="2700000" algn="tl">
                    <a:srgbClr val="000000">
                      <a:alpha val="43137"/>
                    </a:srgbClr>
                  </a:outerShdw>
                </a:effectLst>
                <a:latin typeface="Arial" pitchFamily="34" charset="0"/>
                <a:cs typeface="Arial" pitchFamily="34" charset="0"/>
              </a:rPr>
              <a:t>"דפוסי פנייה לעזרה נפשית של מתבגרים ברשת" </a:t>
            </a:r>
            <a:r>
              <a:rPr lang="he-IL" sz="3500" b="1" dirty="0" smtClean="0">
                <a:solidFill>
                  <a:srgbClr val="775F55"/>
                </a:solidFill>
                <a:effectLst>
                  <a:outerShdw blurRad="38100" dist="38100" dir="2700000" algn="tl">
                    <a:srgbClr val="000000">
                      <a:alpha val="43137"/>
                    </a:srgbClr>
                  </a:outerShdw>
                </a:effectLst>
                <a:latin typeface="Arial" pitchFamily="34" charset="0"/>
                <a:cs typeface="Arial" pitchFamily="34" charset="0"/>
              </a:rPr>
              <a:t>(מתוך עבודת הדוקטורט)  </a:t>
            </a:r>
            <a:endParaRPr lang="en-US" sz="3500" dirty="0">
              <a:solidFill>
                <a:prstClr val="black"/>
              </a:solidFill>
            </a:endParaRPr>
          </a:p>
        </p:txBody>
      </p:sp>
    </p:spTree>
    <p:extLst>
      <p:ext uri="{BB962C8B-B14F-4D97-AF65-F5344CB8AC3E}">
        <p14:creationId xmlns:p14="http://schemas.microsoft.com/office/powerpoint/2010/main" val="165618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algn="ctr"/>
            <a:r>
              <a:rPr lang="he-IL" sz="4000" b="1" dirty="0" smtClean="0">
                <a:effectLst>
                  <a:outerShdw blurRad="38100" dist="38100" dir="2700000" algn="tl">
                    <a:srgbClr val="000000">
                      <a:alpha val="43137"/>
                    </a:srgbClr>
                  </a:outerShdw>
                </a:effectLst>
                <a:latin typeface="Arial" pitchFamily="34" charset="0"/>
                <a:cs typeface="Arial" pitchFamily="34" charset="0"/>
              </a:rPr>
              <a:t/>
            </a:r>
            <a:br>
              <a:rPr lang="he-IL" sz="4000" b="1" dirty="0" smtClean="0">
                <a:effectLst>
                  <a:outerShdw blurRad="38100" dist="38100" dir="2700000" algn="tl">
                    <a:srgbClr val="000000">
                      <a:alpha val="43137"/>
                    </a:srgbClr>
                  </a:outerShdw>
                </a:effectLst>
                <a:latin typeface="Arial" pitchFamily="34" charset="0"/>
                <a:cs typeface="Arial" pitchFamily="34" charset="0"/>
              </a:rPr>
            </a:br>
            <a:r>
              <a:rPr lang="he-IL" sz="4000" b="1" dirty="0" smtClean="0">
                <a:effectLst>
                  <a:outerShdw blurRad="38100" dist="38100" dir="2700000" algn="tl">
                    <a:srgbClr val="000000">
                      <a:alpha val="43137"/>
                    </a:srgbClr>
                  </a:outerShdw>
                </a:effectLst>
                <a:latin typeface="Arial" pitchFamily="34" charset="0"/>
                <a:cs typeface="Arial" pitchFamily="34" charset="0"/>
              </a:rPr>
              <a:t>הסברים שכיחים של מתבגרים להימנעות מפנייה לעזרה </a:t>
            </a:r>
            <a:r>
              <a:rPr lang="he-IL" sz="4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פנים אל פנים</a:t>
            </a:r>
            <a:r>
              <a:rPr lang="he-IL" sz="4000" b="1" dirty="0" smtClean="0">
                <a:effectLst>
                  <a:outerShdw blurRad="38100" dist="38100" dir="2700000" algn="tl">
                    <a:srgbClr val="000000">
                      <a:alpha val="43137"/>
                    </a:srgbClr>
                  </a:outerShdw>
                </a:effectLst>
                <a:latin typeface="Arial" pitchFamily="34" charset="0"/>
                <a:cs typeface="Arial" pitchFamily="34" charset="0"/>
              </a:rPr>
              <a:t/>
            </a:r>
            <a:br>
              <a:rPr lang="he-IL" sz="4000" b="1" dirty="0" smtClean="0">
                <a:effectLst>
                  <a:outerShdw blurRad="38100" dist="38100" dir="2700000" algn="tl">
                    <a:srgbClr val="000000">
                      <a:alpha val="43137"/>
                    </a:srgbClr>
                  </a:outerShdw>
                </a:effectLst>
                <a:latin typeface="Arial" pitchFamily="34" charset="0"/>
                <a:cs typeface="Arial" pitchFamily="34" charset="0"/>
              </a:rPr>
            </a:br>
            <a:endParaRPr lang="he-IL" sz="40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682251796"/>
              </p:ext>
            </p:extLst>
          </p:nvPr>
        </p:nvGraphicFramePr>
        <p:xfrm>
          <a:off x="612775" y="1957536"/>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116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381000"/>
            <a:ext cx="9144000" cy="990600"/>
          </a:xfrm>
        </p:spPr>
        <p:txBody>
          <a:bodyPr/>
          <a:lstStyle/>
          <a:p>
            <a:r>
              <a:rPr lang="he-IL" dirty="0" smtClean="0"/>
              <a:t>מדוע לפנות לעזרה דווקא ברשת ?</a:t>
            </a:r>
            <a:br>
              <a:rPr lang="he-IL" dirty="0" smtClean="0"/>
            </a:br>
            <a:endParaRPr lang="en-US" dirty="0">
              <a:solidFill>
                <a:schemeClr val="bg2">
                  <a:lumMod val="50000"/>
                </a:schemeClr>
              </a:solidFill>
            </a:endParaRPr>
          </a:p>
        </p:txBody>
      </p:sp>
      <p:sp>
        <p:nvSpPr>
          <p:cNvPr id="3" name="מציין מיקום תוכן 2"/>
          <p:cNvSpPr>
            <a:spLocks noGrp="1"/>
          </p:cNvSpPr>
          <p:nvPr>
            <p:ph idx="1"/>
          </p:nvPr>
        </p:nvSpPr>
        <p:spPr>
          <a:xfrm>
            <a:off x="2440063" y="1431982"/>
            <a:ext cx="5615880" cy="3929380"/>
          </a:xfrm>
        </p:spPr>
        <p:txBody>
          <a:bodyPr>
            <a:normAutofit/>
          </a:bodyPr>
          <a:lstStyle/>
          <a:p>
            <a:pPr marL="0" indent="0" algn="r" rtl="1">
              <a:buNone/>
            </a:pPr>
            <a:endParaRPr lang="he-IL" dirty="0" smtClean="0">
              <a:latin typeface="Arial" pitchFamily="34" charset="0"/>
              <a:cs typeface="Arial" pitchFamily="34" charset="0"/>
            </a:endParaRPr>
          </a:p>
          <a:p>
            <a:pPr algn="r" rtl="1">
              <a:lnSpc>
                <a:spcPct val="150000"/>
              </a:lnSpc>
            </a:pPr>
            <a:r>
              <a:rPr lang="he-IL" sz="3300" dirty="0" smtClean="0">
                <a:latin typeface="Arial" pitchFamily="34" charset="0"/>
                <a:cs typeface="Arial" pitchFamily="34" charset="0"/>
              </a:rPr>
              <a:t>אנונימיות</a:t>
            </a:r>
          </a:p>
          <a:p>
            <a:pPr algn="r" rtl="1">
              <a:lnSpc>
                <a:spcPct val="150000"/>
              </a:lnSpc>
            </a:pPr>
            <a:r>
              <a:rPr lang="he-IL" sz="3300" dirty="0" smtClean="0">
                <a:latin typeface="Arial" pitchFamily="34" charset="0"/>
                <a:cs typeface="Arial" pitchFamily="34" charset="0"/>
              </a:rPr>
              <a:t>לבדיות</a:t>
            </a:r>
          </a:p>
          <a:p>
            <a:pPr algn="r" rtl="1">
              <a:lnSpc>
                <a:spcPct val="150000"/>
              </a:lnSpc>
            </a:pPr>
            <a:r>
              <a:rPr lang="he-IL" sz="3300" dirty="0" smtClean="0">
                <a:latin typeface="Arial" pitchFamily="34" charset="0"/>
                <a:cs typeface="Arial" pitchFamily="34" charset="0"/>
              </a:rPr>
              <a:t>זמינות</a:t>
            </a:r>
          </a:p>
          <a:p>
            <a:pPr algn="r" rtl="1">
              <a:lnSpc>
                <a:spcPct val="150000"/>
              </a:lnSpc>
            </a:pPr>
            <a:r>
              <a:rPr lang="he-IL" sz="3300" dirty="0" smtClean="0">
                <a:latin typeface="Arial" pitchFamily="34" charset="0"/>
                <a:cs typeface="Arial" pitchFamily="34" charset="0"/>
              </a:rPr>
              <a:t>מקובלות</a:t>
            </a:r>
          </a:p>
          <a:p>
            <a:pPr algn="r" rtl="1"/>
            <a:endParaRPr lang="he-IL" dirty="0" smtClean="0">
              <a:latin typeface="Arial" pitchFamily="34" charset="0"/>
              <a:cs typeface="Arial" pitchFamily="34" charset="0"/>
            </a:endParaRPr>
          </a:p>
          <a:p>
            <a:pPr algn="r" rtl="1"/>
            <a:endParaRPr lang="he-IL" dirty="0" smtClean="0">
              <a:latin typeface="Arial" pitchFamily="34" charset="0"/>
              <a:cs typeface="Arial" pitchFamily="34" charset="0"/>
            </a:endParaRPr>
          </a:p>
          <a:p>
            <a:pPr marL="0" indent="0" algn="r" rtl="1">
              <a:buNone/>
            </a:pPr>
            <a:endParaRPr lang="he-IL" dirty="0" smtClean="0"/>
          </a:p>
        </p:txBody>
      </p:sp>
      <p:sp>
        <p:nvSpPr>
          <p:cNvPr id="4" name="חץ למטה 3"/>
          <p:cNvSpPr/>
          <p:nvPr/>
        </p:nvSpPr>
        <p:spPr>
          <a:xfrm>
            <a:off x="4288971" y="4876800"/>
            <a:ext cx="609600" cy="685800"/>
          </a:xfrm>
          <a:prstGeom prst="downArrow">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חץ למטה 4"/>
          <p:cNvSpPr/>
          <p:nvPr/>
        </p:nvSpPr>
        <p:spPr>
          <a:xfrm rot="5400000">
            <a:off x="4288971" y="3026896"/>
            <a:ext cx="609600" cy="685800"/>
          </a:xfrm>
          <a:prstGeom prst="downArrow">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2400300"/>
            <a:ext cx="3113314" cy="1938992"/>
          </a:xfrm>
          <a:prstGeom prst="rect">
            <a:avLst/>
          </a:prstGeom>
          <a:noFill/>
        </p:spPr>
        <p:txBody>
          <a:bodyPr wrap="square" rtlCol="0">
            <a:spAutoFit/>
          </a:bodyPr>
          <a:lstStyle/>
          <a:p>
            <a:pPr marL="457200" indent="-457200" algn="r" rtl="1">
              <a:lnSpc>
                <a:spcPct val="150000"/>
              </a:lnSpc>
              <a:buClr>
                <a:srgbClr val="FA7D00"/>
              </a:buClr>
              <a:buSzPct val="60000"/>
              <a:buFont typeface="Wingdings" pitchFamily="2" charset="2"/>
              <a:buChar char="q"/>
            </a:pPr>
            <a:r>
              <a:rPr lang="he-IL" sz="3400" dirty="0" smtClean="0">
                <a:latin typeface="Arial" pitchFamily="34" charset="0"/>
                <a:cs typeface="Arial" pitchFamily="34" charset="0"/>
              </a:rPr>
              <a:t>חשיפה עצמית</a:t>
            </a:r>
          </a:p>
          <a:p>
            <a:pPr marL="457200" indent="-457200" algn="r" rtl="1">
              <a:lnSpc>
                <a:spcPct val="150000"/>
              </a:lnSpc>
              <a:buClr>
                <a:srgbClr val="EA8B00"/>
              </a:buClr>
              <a:buSzPct val="60000"/>
              <a:buFont typeface="Wingdings" pitchFamily="2" charset="2"/>
              <a:buChar char="q"/>
            </a:pPr>
            <a:r>
              <a:rPr lang="he-IL" sz="3400" dirty="0" smtClean="0">
                <a:latin typeface="Arial" pitchFamily="34" charset="0"/>
                <a:cs typeface="Arial" pitchFamily="34" charset="0"/>
              </a:rPr>
              <a:t>התרת סודות</a:t>
            </a:r>
          </a:p>
          <a:p>
            <a:pPr algn="r"/>
            <a:endParaRPr lang="en-US" dirty="0"/>
          </a:p>
        </p:txBody>
      </p:sp>
      <p:sp>
        <p:nvSpPr>
          <p:cNvPr id="7" name="מלבן 6"/>
          <p:cNvSpPr/>
          <p:nvPr/>
        </p:nvSpPr>
        <p:spPr>
          <a:xfrm>
            <a:off x="1752600" y="4718779"/>
            <a:ext cx="5377542" cy="1687641"/>
          </a:xfrm>
          <a:prstGeom prst="rect">
            <a:avLst/>
          </a:prstGeom>
        </p:spPr>
        <p:txBody>
          <a:bodyPr wrap="square">
            <a:spAutoFit/>
          </a:bodyPr>
          <a:lstStyle/>
          <a:p>
            <a:pPr lvl="0" algn="r" rtl="1">
              <a:spcBef>
                <a:spcPts val="700"/>
              </a:spcBef>
              <a:buClr>
                <a:srgbClr val="DD8047"/>
              </a:buClr>
              <a:buSzPct val="60000"/>
            </a:pPr>
            <a:endParaRPr lang="he-IL" sz="2900" dirty="0">
              <a:solidFill>
                <a:prstClr val="black"/>
              </a:solidFill>
            </a:endParaRPr>
          </a:p>
          <a:p>
            <a:pPr lvl="0" algn="r" rtl="1">
              <a:spcBef>
                <a:spcPts val="700"/>
              </a:spcBef>
              <a:buClr>
                <a:srgbClr val="DD8047"/>
              </a:buClr>
              <a:buSzPct val="60000"/>
            </a:pPr>
            <a:endParaRPr lang="he-IL" sz="2900" dirty="0">
              <a:solidFill>
                <a:prstClr val="black"/>
              </a:solidFill>
            </a:endParaRPr>
          </a:p>
          <a:p>
            <a:pPr lvl="0" algn="r" rtl="1">
              <a:spcBef>
                <a:spcPts val="700"/>
              </a:spcBef>
              <a:buClr>
                <a:srgbClr val="DD8047"/>
              </a:buClr>
              <a:buSzPct val="60000"/>
            </a:pPr>
            <a:r>
              <a:rPr lang="he-IL" sz="3400" dirty="0">
                <a:solidFill>
                  <a:prstClr val="black"/>
                </a:solidFill>
                <a:effectLst>
                  <a:outerShdw blurRad="38100" dist="38100" dir="2700000" algn="tl">
                    <a:srgbClr val="000000">
                      <a:alpha val="43137"/>
                    </a:srgbClr>
                  </a:outerShdw>
                </a:effectLst>
                <a:latin typeface="Arial" pitchFamily="34" charset="0"/>
                <a:cs typeface="Arial" pitchFamily="34" charset="0"/>
              </a:rPr>
              <a:t>צמצום חלקי של "</a:t>
            </a:r>
            <a:r>
              <a:rPr lang="he-IL" sz="3400" dirty="0" smtClean="0">
                <a:solidFill>
                  <a:prstClr val="black"/>
                </a:solidFill>
                <a:effectLst>
                  <a:outerShdw blurRad="38100" dist="38100" dir="2700000" algn="tl">
                    <a:srgbClr val="000000">
                      <a:alpha val="43137"/>
                    </a:srgbClr>
                  </a:outerShdw>
                </a:effectLst>
                <a:latin typeface="Arial" pitchFamily="34" charset="0"/>
                <a:cs typeface="Arial" pitchFamily="34" charset="0"/>
              </a:rPr>
              <a:t>פער השירות</a:t>
            </a:r>
            <a:r>
              <a:rPr lang="he-IL" sz="3400" dirty="0">
                <a:solidFill>
                  <a:prstClr val="black"/>
                </a:solidFill>
                <a:effectLst>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p14="http://schemas.microsoft.com/office/powerpoint/2010/main" val="226966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900" dirty="0" smtClean="0"/>
              <a:t>זמינות הרשת: </a:t>
            </a:r>
            <a:r>
              <a:rPr lang="he-IL" sz="3900" dirty="0" smtClean="0">
                <a:solidFill>
                  <a:srgbClr val="8E513E"/>
                </a:solidFill>
              </a:rPr>
              <a:t>מצוקה בשיתוף </a:t>
            </a:r>
            <a:r>
              <a:rPr lang="he-IL" sz="3900" dirty="0" smtClean="0">
                <a:solidFill>
                  <a:srgbClr val="FF0000"/>
                </a:solidFill>
              </a:rPr>
              <a:t>מיידי</a:t>
            </a:r>
            <a:endParaRPr lang="en-US" sz="3900"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sz="quarter" idx="1"/>
          </p:nvPr>
        </p:nvSpPr>
        <p:spPr>
          <a:xfrm>
            <a:off x="152400" y="1600200"/>
            <a:ext cx="8789126" cy="5257800"/>
          </a:xfrm>
        </p:spPr>
        <p:txBody>
          <a:bodyPr>
            <a:normAutofit fontScale="70000" lnSpcReduction="20000"/>
          </a:bodyPr>
          <a:lstStyle/>
          <a:p>
            <a:pPr marL="0" indent="0">
              <a:lnSpc>
                <a:spcPct val="150000"/>
              </a:lnSpc>
              <a:buNone/>
            </a:pPr>
            <a:r>
              <a:rPr lang="he-IL" sz="4600" dirty="0" smtClean="0">
                <a:latin typeface="Arial" pitchFamily="34" charset="0"/>
                <a:cs typeface="Arial" pitchFamily="34" charset="0"/>
              </a:rPr>
              <a:t>"הרבה פונים ב- </a:t>
            </a:r>
            <a:r>
              <a:rPr lang="en-US" sz="4600" dirty="0" smtClean="0">
                <a:latin typeface="Arial" pitchFamily="34" charset="0"/>
                <a:cs typeface="Arial" pitchFamily="34" charset="0"/>
              </a:rPr>
              <a:t>real time</a:t>
            </a:r>
            <a:r>
              <a:rPr lang="he-IL" sz="4600" dirty="0" smtClean="0">
                <a:latin typeface="Arial" pitchFamily="34" charset="0"/>
                <a:cs typeface="Arial" pitchFamily="34" charset="0"/>
              </a:rPr>
              <a:t>: </a:t>
            </a:r>
            <a:r>
              <a:rPr lang="en-US" sz="4600" dirty="0" smtClean="0">
                <a:latin typeface="Arial" pitchFamily="34" charset="0"/>
                <a:cs typeface="Arial" pitchFamily="34" charset="0"/>
              </a:rPr>
              <a:t>"</a:t>
            </a:r>
            <a:r>
              <a:rPr lang="he-IL" sz="4600" b="1" dirty="0" smtClean="0">
                <a:solidFill>
                  <a:srgbClr val="C00000"/>
                </a:solidFill>
                <a:latin typeface="Arial" pitchFamily="34" charset="0"/>
                <a:cs typeface="Arial" pitchFamily="34" charset="0"/>
              </a:rPr>
              <a:t>הרגע</a:t>
            </a:r>
            <a:r>
              <a:rPr lang="he-IL" sz="4600" dirty="0" smtClean="0">
                <a:latin typeface="Arial" pitchFamily="34" charset="0"/>
                <a:cs typeface="Arial" pitchFamily="34" charset="0"/>
              </a:rPr>
              <a:t> אמא שלי צעקה עליי", "אבא שלי </a:t>
            </a:r>
            <a:r>
              <a:rPr lang="he-IL" sz="4600" b="1" dirty="0" smtClean="0">
                <a:solidFill>
                  <a:srgbClr val="C00000"/>
                </a:solidFill>
                <a:latin typeface="Arial" pitchFamily="34" charset="0"/>
                <a:cs typeface="Arial" pitchFamily="34" charset="0"/>
              </a:rPr>
              <a:t>עכשיו</a:t>
            </a:r>
            <a:r>
              <a:rPr lang="he-IL" sz="4600" dirty="0" smtClean="0">
                <a:latin typeface="Arial" pitchFamily="34" charset="0"/>
                <a:cs typeface="Arial" pitchFamily="34" charset="0"/>
              </a:rPr>
              <a:t> הפליק לי". היכולת שלו לפנות ממש </a:t>
            </a:r>
            <a:r>
              <a:rPr lang="he-IL" sz="4600" b="1" dirty="0" smtClean="0">
                <a:solidFill>
                  <a:srgbClr val="C00000"/>
                </a:solidFill>
                <a:latin typeface="Arial" pitchFamily="34" charset="0"/>
                <a:cs typeface="Arial" pitchFamily="34" charset="0"/>
              </a:rPr>
              <a:t>סמוך לאירוע ולתת ביטוי ישיר </a:t>
            </a:r>
            <a:r>
              <a:rPr lang="he-IL" sz="4600" dirty="0" smtClean="0">
                <a:latin typeface="Arial" pitchFamily="34" charset="0"/>
                <a:cs typeface="Arial" pitchFamily="34" charset="0"/>
              </a:rPr>
              <a:t>למה שהוא מרגיש, מאוד חשובה. היו לי שיחות של בחורות </a:t>
            </a:r>
            <a:r>
              <a:rPr lang="he-IL" sz="4600" b="1" dirty="0" smtClean="0">
                <a:solidFill>
                  <a:srgbClr val="C00000"/>
                </a:solidFill>
                <a:latin typeface="Arial" pitchFamily="34" charset="0"/>
                <a:cs typeface="Arial" pitchFamily="34" charset="0"/>
              </a:rPr>
              <a:t>תחת השפעת סמים </a:t>
            </a:r>
            <a:r>
              <a:rPr lang="he-IL" sz="4600" dirty="0" smtClean="0">
                <a:latin typeface="Arial" pitchFamily="34" charset="0"/>
                <a:cs typeface="Arial" pitchFamily="34" charset="0"/>
              </a:rPr>
              <a:t>[...] אני לא חושבת שזה משמעותי מבחינה טיפולית, אבל </a:t>
            </a:r>
            <a:r>
              <a:rPr lang="he-IL" sz="4600" b="1" dirty="0" smtClean="0">
                <a:solidFill>
                  <a:srgbClr val="C00000"/>
                </a:solidFill>
                <a:latin typeface="Arial" pitchFamily="34" charset="0"/>
                <a:cs typeface="Arial" pitchFamily="34" charset="0"/>
              </a:rPr>
              <a:t>היכולת לתת ביטוי לזה באותה העת</a:t>
            </a:r>
            <a:r>
              <a:rPr lang="he-IL" sz="4600" dirty="0" smtClean="0">
                <a:latin typeface="Arial" pitchFamily="34" charset="0"/>
                <a:cs typeface="Arial" pitchFamily="34" charset="0"/>
              </a:rPr>
              <a:t>, "להחזיק את היד", היא המשמעותית</a:t>
            </a:r>
            <a:r>
              <a:rPr lang="en-US" sz="4600" dirty="0" smtClean="0">
                <a:latin typeface="Arial" pitchFamily="34" charset="0"/>
                <a:cs typeface="Arial" pitchFamily="34" charset="0"/>
              </a:rPr>
              <a:t>"</a:t>
            </a:r>
            <a:r>
              <a:rPr lang="he-IL" sz="4600" dirty="0" smtClean="0">
                <a:latin typeface="Arial" pitchFamily="34" charset="0"/>
                <a:cs typeface="Arial" pitchFamily="34" charset="0"/>
              </a:rPr>
              <a:t>.     </a:t>
            </a:r>
            <a:r>
              <a:rPr lang="he-IL" sz="4500" dirty="0" smtClean="0">
                <a:latin typeface="Arial" pitchFamily="34" charset="0"/>
                <a:cs typeface="Arial" pitchFamily="34" charset="0"/>
              </a:rPr>
              <a:t>(מתנדבת באתר </a:t>
            </a:r>
            <a:r>
              <a:rPr lang="en-US" sz="4500" dirty="0" smtClean="0">
                <a:latin typeface="Arial" pitchFamily="34" charset="0"/>
                <a:cs typeface="Arial" pitchFamily="34" charset="0"/>
              </a:rPr>
              <a:t>Yelem</a:t>
            </a:r>
            <a:r>
              <a:rPr lang="he-IL" sz="4500" dirty="0" smtClean="0">
                <a:latin typeface="Arial" pitchFamily="34" charset="0"/>
                <a:cs typeface="Arial" pitchFamily="34" charset="0"/>
              </a:rPr>
              <a:t>).</a:t>
            </a:r>
          </a:p>
          <a:p>
            <a:endParaRPr lang="en-US" dirty="0"/>
          </a:p>
        </p:txBody>
      </p:sp>
    </p:spTree>
    <p:extLst>
      <p:ext uri="{BB962C8B-B14F-4D97-AF65-F5344CB8AC3E}">
        <p14:creationId xmlns:p14="http://schemas.microsoft.com/office/powerpoint/2010/main" val="5555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990600"/>
          </a:xfrm>
        </p:spPr>
        <p:txBody>
          <a:bodyPr>
            <a:normAutofit fontScale="90000"/>
          </a:bodyPr>
          <a:lstStyle/>
          <a:p>
            <a:r>
              <a:rPr lang="he-IL" sz="4400" dirty="0">
                <a:solidFill>
                  <a:srgbClr val="624B18"/>
                </a:solidFill>
              </a:rPr>
              <a:t>מצוקות בני נוער בראי </a:t>
            </a:r>
            <a:r>
              <a:rPr lang="he-IL" sz="4400" dirty="0" smtClean="0">
                <a:solidFill>
                  <a:srgbClr val="624B18"/>
                </a:solidFill>
              </a:rPr>
              <a:t>הרשת </a:t>
            </a:r>
            <a:r>
              <a:rPr lang="he-IL" dirty="0" smtClean="0">
                <a:solidFill>
                  <a:schemeClr val="accent4">
                    <a:lumMod val="50000"/>
                  </a:schemeClr>
                </a:solidFill>
              </a:rPr>
              <a:t>- </a:t>
            </a:r>
            <a:r>
              <a:rPr lang="he-IL" sz="4300" dirty="0" smtClean="0">
                <a:solidFill>
                  <a:srgbClr val="7C421E"/>
                </a:solidFill>
              </a:rPr>
              <a:t>אתר </a:t>
            </a:r>
            <a:r>
              <a:rPr lang="en-US" sz="4300" dirty="0" smtClean="0">
                <a:solidFill>
                  <a:srgbClr val="7C421E"/>
                </a:solidFill>
              </a:rPr>
              <a:t>Yelem</a:t>
            </a:r>
            <a:r>
              <a:rPr lang="he-IL" sz="4300" dirty="0" smtClean="0">
                <a:solidFill>
                  <a:srgbClr val="7C421E"/>
                </a:solidFill>
              </a:rPr>
              <a:t> 2012</a:t>
            </a:r>
            <a:endParaRPr lang="he-IL" sz="4300" b="1" dirty="0">
              <a:solidFill>
                <a:srgbClr val="7C421E"/>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55806039"/>
              </p:ext>
            </p:extLst>
          </p:nvPr>
        </p:nvGraphicFramePr>
        <p:xfrm>
          <a:off x="152400" y="1143000"/>
          <a:ext cx="8839200" cy="5486400"/>
        </p:xfrm>
        <a:graphic>
          <a:graphicData uri="http://schemas.openxmlformats.org/drawingml/2006/table">
            <a:tbl>
              <a:tblPr rtl="1" firstRow="1" bandRow="1">
                <a:tableStyleId>{5C22544A-7EE6-4342-B048-85BDC9FD1C3A}</a:tableStyleId>
              </a:tblPr>
              <a:tblGrid>
                <a:gridCol w="5152700"/>
                <a:gridCol w="3686500"/>
              </a:tblGrid>
              <a:tr h="541020">
                <a:tc>
                  <a:txBody>
                    <a:bodyPr/>
                    <a:lstStyle/>
                    <a:p>
                      <a:pPr rtl="1"/>
                      <a:r>
                        <a:rPr lang="he-IL" sz="3000" dirty="0" smtClean="0">
                          <a:solidFill>
                            <a:schemeClr val="tx1">
                              <a:lumMod val="95000"/>
                              <a:lumOff val="5000"/>
                            </a:schemeClr>
                          </a:solidFill>
                          <a:latin typeface="Arial" pitchFamily="34" charset="0"/>
                          <a:cs typeface="Arial" pitchFamily="34" charset="0"/>
                        </a:rPr>
                        <a:t>אופי הפנייה</a:t>
                      </a:r>
                      <a:endParaRPr lang="he-IL" sz="3000" dirty="0">
                        <a:solidFill>
                          <a:schemeClr val="tx1">
                            <a:lumMod val="95000"/>
                            <a:lumOff val="5000"/>
                          </a:schemeClr>
                        </a:solidFill>
                        <a:latin typeface="Arial" pitchFamily="34" charset="0"/>
                        <a:cs typeface="Arial" pitchFamily="34" charset="0"/>
                      </a:endParaRPr>
                    </a:p>
                  </a:txBody>
                  <a:tcPr marL="88494" marR="88494">
                    <a:solidFill>
                      <a:schemeClr val="bg1">
                        <a:lumMod val="85000"/>
                      </a:schemeClr>
                    </a:solidFill>
                  </a:tcPr>
                </a:tc>
                <a:tc>
                  <a:txBody>
                    <a:bodyPr/>
                    <a:lstStyle/>
                    <a:p>
                      <a:pPr rtl="1"/>
                      <a:r>
                        <a:rPr lang="he-IL" sz="3000" dirty="0" smtClean="0">
                          <a:solidFill>
                            <a:schemeClr val="tx1">
                              <a:lumMod val="95000"/>
                              <a:lumOff val="5000"/>
                            </a:schemeClr>
                          </a:solidFill>
                          <a:latin typeface="Arial" pitchFamily="34" charset="0"/>
                          <a:cs typeface="Arial" pitchFamily="34" charset="0"/>
                        </a:rPr>
                        <a:t>היקף הפנייה</a:t>
                      </a:r>
                      <a:r>
                        <a:rPr lang="he-IL" sz="3000" baseline="0" dirty="0" smtClean="0">
                          <a:solidFill>
                            <a:schemeClr val="tx1">
                              <a:lumMod val="95000"/>
                              <a:lumOff val="5000"/>
                            </a:schemeClr>
                          </a:solidFill>
                          <a:latin typeface="Arial" pitchFamily="34" charset="0"/>
                          <a:cs typeface="Arial" pitchFamily="34" charset="0"/>
                        </a:rPr>
                        <a:t> </a:t>
                      </a:r>
                      <a:r>
                        <a:rPr lang="he-IL" sz="2700" dirty="0" smtClean="0">
                          <a:solidFill>
                            <a:schemeClr val="tx1">
                              <a:lumMod val="95000"/>
                              <a:lumOff val="5000"/>
                            </a:schemeClr>
                          </a:solidFill>
                          <a:latin typeface="Arial" pitchFamily="34" charset="0"/>
                          <a:cs typeface="Arial" pitchFamily="34" charset="0"/>
                        </a:rPr>
                        <a:t>(%)</a:t>
                      </a:r>
                      <a:endParaRPr lang="he-IL" sz="2700" dirty="0">
                        <a:solidFill>
                          <a:schemeClr val="tx1">
                            <a:lumMod val="95000"/>
                            <a:lumOff val="5000"/>
                          </a:schemeClr>
                        </a:solidFill>
                        <a:latin typeface="Arial" pitchFamily="34" charset="0"/>
                        <a:cs typeface="Arial" pitchFamily="34" charset="0"/>
                      </a:endParaRPr>
                    </a:p>
                  </a:txBody>
                  <a:tcPr marL="88494" marR="88494">
                    <a:solidFill>
                      <a:schemeClr val="bg1">
                        <a:lumMod val="85000"/>
                      </a:schemeClr>
                    </a:solidFill>
                  </a:tcPr>
                </a:tc>
              </a:tr>
              <a:tr h="541020">
                <a:tc>
                  <a:txBody>
                    <a:bodyPr/>
                    <a:lstStyle/>
                    <a:p>
                      <a:pPr rtl="1"/>
                      <a:r>
                        <a:rPr lang="he-IL" sz="3000" b="1" dirty="0" smtClean="0">
                          <a:solidFill>
                            <a:srgbClr val="C00000"/>
                          </a:solidFill>
                          <a:latin typeface="Arial" pitchFamily="34" charset="0"/>
                          <a:cs typeface="Arial" pitchFamily="34" charset="0"/>
                        </a:rPr>
                        <a:t>דכאון וחרדה</a:t>
                      </a:r>
                      <a:endParaRPr lang="he-IL" sz="3000" b="1" dirty="0">
                        <a:solidFill>
                          <a:srgbClr val="C00000"/>
                        </a:solidFill>
                        <a:latin typeface="Arial" pitchFamily="34" charset="0"/>
                        <a:cs typeface="Arial" pitchFamily="34" charset="0"/>
                      </a:endParaRPr>
                    </a:p>
                  </a:txBody>
                  <a:tcPr marL="88494" marR="88494"/>
                </a:tc>
                <a:tc>
                  <a:txBody>
                    <a:bodyPr/>
                    <a:lstStyle/>
                    <a:p>
                      <a:pPr rtl="1"/>
                      <a:r>
                        <a:rPr lang="he-IL" sz="3000" b="1" dirty="0" smtClean="0">
                          <a:solidFill>
                            <a:srgbClr val="C00000"/>
                          </a:solidFill>
                          <a:latin typeface="Arial" pitchFamily="34" charset="0"/>
                          <a:cs typeface="Arial" pitchFamily="34" charset="0"/>
                        </a:rPr>
                        <a:t>22</a:t>
                      </a:r>
                      <a:endParaRPr lang="he-IL" sz="3000" b="1" dirty="0">
                        <a:solidFill>
                          <a:srgbClr val="C00000"/>
                        </a:solidFill>
                        <a:latin typeface="Arial" pitchFamily="34" charset="0"/>
                        <a:cs typeface="Arial" pitchFamily="34" charset="0"/>
                      </a:endParaRPr>
                    </a:p>
                  </a:txBody>
                  <a:tcPr marL="88494" marR="88494"/>
                </a:tc>
              </a:tr>
              <a:tr h="541020">
                <a:tc>
                  <a:txBody>
                    <a:bodyPr/>
                    <a:lstStyle/>
                    <a:p>
                      <a:pPr rtl="1"/>
                      <a:r>
                        <a:rPr lang="he-IL" sz="3000" b="1" dirty="0" smtClean="0">
                          <a:solidFill>
                            <a:srgbClr val="C00000"/>
                          </a:solidFill>
                          <a:latin typeface="Arial" pitchFamily="34" charset="0"/>
                          <a:cs typeface="Arial" pitchFamily="34" charset="0"/>
                        </a:rPr>
                        <a:t>מיניות, זוגיות</a:t>
                      </a:r>
                      <a:r>
                        <a:rPr lang="he-IL" sz="3000" b="1" baseline="0" dirty="0" smtClean="0">
                          <a:solidFill>
                            <a:srgbClr val="C00000"/>
                          </a:solidFill>
                          <a:latin typeface="Arial" pitchFamily="34" charset="0"/>
                          <a:cs typeface="Arial" pitchFamily="34" charset="0"/>
                        </a:rPr>
                        <a:t> ויחסים חברתיים</a:t>
                      </a:r>
                      <a:endParaRPr lang="he-IL" sz="3000" b="1" dirty="0">
                        <a:solidFill>
                          <a:srgbClr val="C00000"/>
                        </a:solidFill>
                        <a:latin typeface="Arial" pitchFamily="34" charset="0"/>
                        <a:cs typeface="Arial" pitchFamily="34" charset="0"/>
                      </a:endParaRPr>
                    </a:p>
                  </a:txBody>
                  <a:tcPr marL="88494" marR="88494"/>
                </a:tc>
                <a:tc>
                  <a:txBody>
                    <a:bodyPr/>
                    <a:lstStyle/>
                    <a:p>
                      <a:pPr rtl="1"/>
                      <a:r>
                        <a:rPr lang="he-IL" sz="3000" b="1" dirty="0" smtClean="0">
                          <a:solidFill>
                            <a:srgbClr val="C00000"/>
                          </a:solidFill>
                          <a:latin typeface="Arial" pitchFamily="34" charset="0"/>
                          <a:cs typeface="Arial" pitchFamily="34" charset="0"/>
                        </a:rPr>
                        <a:t>18</a:t>
                      </a:r>
                      <a:endParaRPr lang="he-IL" sz="3000" b="1" dirty="0">
                        <a:solidFill>
                          <a:srgbClr val="C00000"/>
                        </a:solidFill>
                        <a:latin typeface="Arial" pitchFamily="34" charset="0"/>
                        <a:cs typeface="Arial" pitchFamily="34" charset="0"/>
                      </a:endParaRPr>
                    </a:p>
                  </a:txBody>
                  <a:tcPr marL="88494" marR="88494"/>
                </a:tc>
              </a:tr>
              <a:tr h="541020">
                <a:tc>
                  <a:txBody>
                    <a:bodyPr/>
                    <a:lstStyle/>
                    <a:p>
                      <a:pPr rtl="1"/>
                      <a:r>
                        <a:rPr lang="he-IL" sz="3000" b="1" dirty="0" smtClean="0">
                          <a:solidFill>
                            <a:srgbClr val="C00000"/>
                          </a:solidFill>
                          <a:latin typeface="Arial" pitchFamily="34" charset="0"/>
                          <a:cs typeface="Arial" pitchFamily="34" charset="0"/>
                        </a:rPr>
                        <a:t>ביטויי אובדנות</a:t>
                      </a:r>
                      <a:endParaRPr lang="he-IL" sz="3000" b="1" dirty="0">
                        <a:solidFill>
                          <a:srgbClr val="C00000"/>
                        </a:solidFill>
                        <a:latin typeface="Arial" pitchFamily="34" charset="0"/>
                        <a:cs typeface="Arial" pitchFamily="34" charset="0"/>
                      </a:endParaRPr>
                    </a:p>
                  </a:txBody>
                  <a:tcPr marL="88494" marR="88494"/>
                </a:tc>
                <a:tc>
                  <a:txBody>
                    <a:bodyPr/>
                    <a:lstStyle/>
                    <a:p>
                      <a:pPr rtl="1"/>
                      <a:r>
                        <a:rPr lang="he-IL" sz="3000" b="1" dirty="0" smtClean="0">
                          <a:solidFill>
                            <a:srgbClr val="C00000"/>
                          </a:solidFill>
                          <a:latin typeface="Arial" pitchFamily="34" charset="0"/>
                          <a:cs typeface="Arial" pitchFamily="34" charset="0"/>
                        </a:rPr>
                        <a:t>16</a:t>
                      </a:r>
                      <a:endParaRPr lang="he-IL" sz="3000" b="1" dirty="0">
                        <a:solidFill>
                          <a:srgbClr val="C00000"/>
                        </a:solidFill>
                        <a:latin typeface="Arial" pitchFamily="34" charset="0"/>
                        <a:cs typeface="Arial" pitchFamily="34" charset="0"/>
                      </a:endParaRPr>
                    </a:p>
                  </a:txBody>
                  <a:tcPr marL="88494" marR="88494"/>
                </a:tc>
              </a:tr>
              <a:tr h="541020">
                <a:tc>
                  <a:txBody>
                    <a:bodyPr/>
                    <a:lstStyle/>
                    <a:p>
                      <a:pPr rtl="1"/>
                      <a:r>
                        <a:rPr lang="he-IL" sz="3000" dirty="0" smtClean="0">
                          <a:latin typeface="Arial" pitchFamily="34" charset="0"/>
                          <a:cs typeface="Arial" pitchFamily="34" charset="0"/>
                        </a:rPr>
                        <a:t>התעללות ותקיפה</a:t>
                      </a:r>
                      <a:r>
                        <a:rPr lang="he-IL" sz="3000" baseline="0" dirty="0" smtClean="0">
                          <a:latin typeface="Arial" pitchFamily="34" charset="0"/>
                          <a:cs typeface="Arial" pitchFamily="34" charset="0"/>
                        </a:rPr>
                        <a:t> מינית</a:t>
                      </a:r>
                      <a:endParaRPr lang="he-IL" sz="3000" dirty="0">
                        <a:latin typeface="Arial" pitchFamily="34" charset="0"/>
                        <a:cs typeface="Arial" pitchFamily="34" charset="0"/>
                      </a:endParaRPr>
                    </a:p>
                  </a:txBody>
                  <a:tcPr marL="88494" marR="88494"/>
                </a:tc>
                <a:tc>
                  <a:txBody>
                    <a:bodyPr/>
                    <a:lstStyle/>
                    <a:p>
                      <a:pPr rtl="1"/>
                      <a:r>
                        <a:rPr lang="he-IL" sz="3000" dirty="0" smtClean="0">
                          <a:latin typeface="Arial" pitchFamily="34" charset="0"/>
                          <a:cs typeface="Arial" pitchFamily="34" charset="0"/>
                        </a:rPr>
                        <a:t>11</a:t>
                      </a:r>
                      <a:endParaRPr lang="he-IL" sz="3000" dirty="0">
                        <a:latin typeface="Arial" pitchFamily="34" charset="0"/>
                        <a:cs typeface="Arial" pitchFamily="34" charset="0"/>
                      </a:endParaRPr>
                    </a:p>
                  </a:txBody>
                  <a:tcPr marL="88494" marR="88494"/>
                </a:tc>
              </a:tr>
              <a:tr h="541020">
                <a:tc>
                  <a:txBody>
                    <a:bodyPr/>
                    <a:lstStyle/>
                    <a:p>
                      <a:pPr rtl="1"/>
                      <a:r>
                        <a:rPr lang="he-IL" sz="3000" dirty="0" smtClean="0">
                          <a:latin typeface="Arial" pitchFamily="34" charset="0"/>
                          <a:cs typeface="Arial" pitchFamily="34" charset="0"/>
                        </a:rPr>
                        <a:t>יחסים עם ההורים</a:t>
                      </a:r>
                      <a:endParaRPr lang="he-IL" sz="3000" dirty="0">
                        <a:latin typeface="Arial" pitchFamily="34" charset="0"/>
                        <a:cs typeface="Arial" pitchFamily="34" charset="0"/>
                      </a:endParaRPr>
                    </a:p>
                  </a:txBody>
                  <a:tcPr marL="88494" marR="88494"/>
                </a:tc>
                <a:tc>
                  <a:txBody>
                    <a:bodyPr/>
                    <a:lstStyle/>
                    <a:p>
                      <a:pPr rtl="1"/>
                      <a:r>
                        <a:rPr lang="he-IL" sz="3000" dirty="0" smtClean="0">
                          <a:latin typeface="Arial" pitchFamily="34" charset="0"/>
                          <a:cs typeface="Arial" pitchFamily="34" charset="0"/>
                        </a:rPr>
                        <a:t>10</a:t>
                      </a:r>
                      <a:endParaRPr lang="he-IL" sz="3000" dirty="0">
                        <a:latin typeface="Arial" pitchFamily="34" charset="0"/>
                        <a:cs typeface="Arial" pitchFamily="34" charset="0"/>
                      </a:endParaRPr>
                    </a:p>
                  </a:txBody>
                  <a:tcPr marL="88494" marR="88494"/>
                </a:tc>
              </a:tr>
              <a:tr h="541020">
                <a:tc>
                  <a:txBody>
                    <a:bodyPr/>
                    <a:lstStyle/>
                    <a:p>
                      <a:pPr rtl="1"/>
                      <a:r>
                        <a:rPr lang="he-IL" sz="3000" dirty="0" smtClean="0">
                          <a:latin typeface="Arial" pitchFamily="34" charset="0"/>
                          <a:cs typeface="Arial" pitchFamily="34" charset="0"/>
                        </a:rPr>
                        <a:t>מגדר</a:t>
                      </a:r>
                      <a:r>
                        <a:rPr lang="he-IL" sz="3000" baseline="0" dirty="0" smtClean="0">
                          <a:latin typeface="Arial" pitchFamily="34" charset="0"/>
                          <a:cs typeface="Arial" pitchFamily="34" charset="0"/>
                        </a:rPr>
                        <a:t> וזהות</a:t>
                      </a:r>
                      <a:endParaRPr lang="he-IL" sz="3000" dirty="0">
                        <a:latin typeface="Arial" pitchFamily="34" charset="0"/>
                        <a:cs typeface="Arial" pitchFamily="34" charset="0"/>
                      </a:endParaRPr>
                    </a:p>
                  </a:txBody>
                  <a:tcPr marL="88494" marR="88494"/>
                </a:tc>
                <a:tc>
                  <a:txBody>
                    <a:bodyPr/>
                    <a:lstStyle/>
                    <a:p>
                      <a:pPr rtl="1"/>
                      <a:r>
                        <a:rPr lang="he-IL" sz="3000" dirty="0" smtClean="0">
                          <a:latin typeface="Arial" pitchFamily="34" charset="0"/>
                          <a:cs typeface="Arial" pitchFamily="34" charset="0"/>
                        </a:rPr>
                        <a:t>8</a:t>
                      </a:r>
                      <a:endParaRPr lang="he-IL" sz="3000" dirty="0">
                        <a:latin typeface="Arial" pitchFamily="34" charset="0"/>
                        <a:cs typeface="Arial" pitchFamily="34" charset="0"/>
                      </a:endParaRPr>
                    </a:p>
                  </a:txBody>
                  <a:tcPr marL="88494" marR="88494"/>
                </a:tc>
              </a:tr>
              <a:tr h="541020">
                <a:tc>
                  <a:txBody>
                    <a:bodyPr/>
                    <a:lstStyle/>
                    <a:p>
                      <a:pPr rtl="1"/>
                      <a:r>
                        <a:rPr lang="he-IL" sz="3000" dirty="0" smtClean="0">
                          <a:latin typeface="Arial" pitchFamily="34" charset="0"/>
                          <a:cs typeface="Arial" pitchFamily="34" charset="0"/>
                        </a:rPr>
                        <a:t>צבא וגיוס</a:t>
                      </a:r>
                      <a:endParaRPr lang="he-IL" sz="3000" dirty="0">
                        <a:latin typeface="Arial" pitchFamily="34" charset="0"/>
                        <a:cs typeface="Arial" pitchFamily="34" charset="0"/>
                      </a:endParaRPr>
                    </a:p>
                  </a:txBody>
                  <a:tcPr marL="88494" marR="88494"/>
                </a:tc>
                <a:tc>
                  <a:txBody>
                    <a:bodyPr/>
                    <a:lstStyle/>
                    <a:p>
                      <a:pPr rtl="1"/>
                      <a:r>
                        <a:rPr lang="he-IL" sz="3000" dirty="0" smtClean="0">
                          <a:latin typeface="Arial" pitchFamily="34" charset="0"/>
                          <a:cs typeface="Arial" pitchFamily="34" charset="0"/>
                        </a:rPr>
                        <a:t>7</a:t>
                      </a:r>
                      <a:endParaRPr lang="he-IL" sz="3000" dirty="0">
                        <a:latin typeface="Arial" pitchFamily="34" charset="0"/>
                        <a:cs typeface="Arial" pitchFamily="34" charset="0"/>
                      </a:endParaRPr>
                    </a:p>
                  </a:txBody>
                  <a:tcPr marL="88494" marR="88494"/>
                </a:tc>
              </a:tr>
              <a:tr h="541020">
                <a:tc>
                  <a:txBody>
                    <a:bodyPr/>
                    <a:lstStyle/>
                    <a:p>
                      <a:pPr rtl="1"/>
                      <a:r>
                        <a:rPr lang="he-IL" sz="3000" dirty="0" smtClean="0">
                          <a:latin typeface="Arial" pitchFamily="34" charset="0"/>
                          <a:cs typeface="Arial" pitchFamily="34" charset="0"/>
                        </a:rPr>
                        <a:t>חולי (פיזי/נפשי)</a:t>
                      </a:r>
                      <a:endParaRPr lang="he-IL" sz="3000" dirty="0">
                        <a:latin typeface="Arial" pitchFamily="34" charset="0"/>
                        <a:cs typeface="Arial" pitchFamily="34" charset="0"/>
                      </a:endParaRPr>
                    </a:p>
                  </a:txBody>
                  <a:tcPr marL="88494" marR="88494"/>
                </a:tc>
                <a:tc>
                  <a:txBody>
                    <a:bodyPr/>
                    <a:lstStyle/>
                    <a:p>
                      <a:pPr rtl="1"/>
                      <a:r>
                        <a:rPr lang="he-IL" sz="3000" dirty="0" smtClean="0">
                          <a:latin typeface="Arial" pitchFamily="34" charset="0"/>
                          <a:cs typeface="Arial" pitchFamily="34" charset="0"/>
                        </a:rPr>
                        <a:t>5</a:t>
                      </a:r>
                      <a:endParaRPr lang="he-IL" sz="3000" dirty="0">
                        <a:latin typeface="Arial" pitchFamily="34" charset="0"/>
                        <a:cs typeface="Arial" pitchFamily="34" charset="0"/>
                      </a:endParaRPr>
                    </a:p>
                  </a:txBody>
                  <a:tcPr marL="88494" marR="88494"/>
                </a:tc>
              </a:tr>
              <a:tr h="541020">
                <a:tc>
                  <a:txBody>
                    <a:bodyPr/>
                    <a:lstStyle/>
                    <a:p>
                      <a:pPr rtl="1"/>
                      <a:r>
                        <a:rPr lang="he-IL" sz="3000" b="0" dirty="0" smtClean="0">
                          <a:latin typeface="Arial" pitchFamily="34" charset="0"/>
                          <a:cs typeface="Arial" pitchFamily="34" charset="0"/>
                        </a:rPr>
                        <a:t>שימוש בחומרים ממכרים</a:t>
                      </a:r>
                      <a:endParaRPr lang="he-IL" sz="3000" b="0" dirty="0">
                        <a:latin typeface="Arial" pitchFamily="34" charset="0"/>
                        <a:cs typeface="Arial" pitchFamily="34" charset="0"/>
                      </a:endParaRPr>
                    </a:p>
                  </a:txBody>
                  <a:tcPr marL="88494" marR="88494"/>
                </a:tc>
                <a:tc>
                  <a:txBody>
                    <a:bodyPr/>
                    <a:lstStyle/>
                    <a:p>
                      <a:pPr rtl="1"/>
                      <a:r>
                        <a:rPr lang="he-IL" sz="3000" b="0" dirty="0" smtClean="0">
                          <a:latin typeface="Arial" pitchFamily="34" charset="0"/>
                          <a:cs typeface="Arial" pitchFamily="34" charset="0"/>
                        </a:rPr>
                        <a:t>3</a:t>
                      </a:r>
                      <a:endParaRPr lang="he-IL" sz="3000" b="0" dirty="0">
                        <a:latin typeface="Arial" pitchFamily="34" charset="0"/>
                        <a:cs typeface="Arial" pitchFamily="34" charset="0"/>
                      </a:endParaRPr>
                    </a:p>
                  </a:txBody>
                  <a:tcPr marL="88494" marR="88494"/>
                </a:tc>
              </a:tr>
            </a:tbl>
          </a:graphicData>
        </a:graphic>
      </p:graphicFrame>
    </p:spTree>
    <p:extLst>
      <p:ext uri="{BB962C8B-B14F-4D97-AF65-F5344CB8AC3E}">
        <p14:creationId xmlns:p14="http://schemas.microsoft.com/office/powerpoint/2010/main" val="215146375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StudPr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EdStudPr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EdStudPr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6_EdStudPr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8_EdStudPr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3_EdStudPr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3594</TotalTime>
  <Words>2131</Words>
  <Application>Microsoft Office PowerPoint</Application>
  <PresentationFormat>‫הצגה על המסך (4:3)</PresentationFormat>
  <Paragraphs>185</Paragraphs>
  <Slides>20</Slides>
  <Notes>15</Notes>
  <HiddenSlides>0</HiddenSlides>
  <MMClips>0</MMClips>
  <ScaleCrop>false</ScaleCrop>
  <HeadingPairs>
    <vt:vector size="4" baseType="variant">
      <vt:variant>
        <vt:lpstr>ערכת נושא</vt:lpstr>
      </vt:variant>
      <vt:variant>
        <vt:i4>7</vt:i4>
      </vt:variant>
      <vt:variant>
        <vt:lpstr>כותרות שקופיות</vt:lpstr>
      </vt:variant>
      <vt:variant>
        <vt:i4>20</vt:i4>
      </vt:variant>
    </vt:vector>
  </HeadingPairs>
  <TitlesOfParts>
    <vt:vector size="27" baseType="lpstr">
      <vt:lpstr>Default Design</vt:lpstr>
      <vt:lpstr>1_EdStudPres</vt:lpstr>
      <vt:lpstr>EdStudPres</vt:lpstr>
      <vt:lpstr>2_EdStudPres</vt:lpstr>
      <vt:lpstr>6_EdStudPres</vt:lpstr>
      <vt:lpstr>8_EdStudPres</vt:lpstr>
      <vt:lpstr>3_EdStudPres</vt:lpstr>
      <vt:lpstr>מצגת של PowerPoint</vt:lpstr>
      <vt:lpstr>בני נוער בעידן הדיגיטלי </vt:lpstr>
      <vt:lpstr>מצגת של PowerPoint</vt:lpstr>
      <vt:lpstr>מצגת של PowerPoint</vt:lpstr>
      <vt:lpstr>מצגת של PowerPoint</vt:lpstr>
      <vt:lpstr> הסברים שכיחים של מתבגרים להימנעות מפנייה לעזרה פנים אל פנים </vt:lpstr>
      <vt:lpstr>מדוע לפנות לעזרה דווקא ברשת ? </vt:lpstr>
      <vt:lpstr>זמינות הרשת: מצוקה בשיתוף מיידי</vt:lpstr>
      <vt:lpstr>מצוקות בני נוער בראי הרשת - אתר Yelem 2012</vt:lpstr>
      <vt:lpstr>פרופיל הפונים החוזרים</vt:lpstr>
      <vt:lpstr>הקשר בין עזרה ברשת לבין  התערבות פנים אל פנים </vt:lpstr>
      <vt:lpstr>הפרדוקס של האנונימיות </vt:lpstr>
      <vt:lpstr>דפוסי העזרות ברשת </vt:lpstr>
      <vt:lpstr>מצגת של PowerPoint</vt:lpstr>
      <vt:lpstr>1. תוצאות ההתערבות </vt:lpstr>
      <vt:lpstr>2. הקשר הטיפולי ברשת </vt:lpstr>
      <vt:lpstr>יחסי העזרה ברשת</vt:lpstr>
      <vt:lpstr>סיכום </vt:lpstr>
      <vt:lpstr>מסקנות והמלצות </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Nir</dc:creator>
  <cp:lastModifiedBy>w807200_9</cp:lastModifiedBy>
  <cp:revision>350</cp:revision>
  <dcterms:created xsi:type="dcterms:W3CDTF">2014-06-07T08:20:05Z</dcterms:created>
  <dcterms:modified xsi:type="dcterms:W3CDTF">2014-06-29T10:32:35Z</dcterms:modified>
</cp:coreProperties>
</file>