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</p:sldMasterIdLst>
  <p:notesMasterIdLst>
    <p:notesMasterId r:id="rId43"/>
  </p:notesMasterIdLst>
  <p:sldIdLst>
    <p:sldId id="308" r:id="rId2"/>
    <p:sldId id="256" r:id="rId3"/>
    <p:sldId id="257" r:id="rId4"/>
    <p:sldId id="342" r:id="rId5"/>
    <p:sldId id="258" r:id="rId6"/>
    <p:sldId id="340" r:id="rId7"/>
    <p:sldId id="338" r:id="rId8"/>
    <p:sldId id="341" r:id="rId9"/>
    <p:sldId id="259" r:id="rId10"/>
    <p:sldId id="285" r:id="rId11"/>
    <p:sldId id="321" r:id="rId12"/>
    <p:sldId id="323" r:id="rId13"/>
    <p:sldId id="324" r:id="rId14"/>
    <p:sldId id="325" r:id="rId15"/>
    <p:sldId id="261" r:id="rId16"/>
    <p:sldId id="262" r:id="rId17"/>
    <p:sldId id="267" r:id="rId18"/>
    <p:sldId id="331" r:id="rId19"/>
    <p:sldId id="315" r:id="rId20"/>
    <p:sldId id="312" r:id="rId21"/>
    <p:sldId id="264" r:id="rId22"/>
    <p:sldId id="313" r:id="rId23"/>
    <p:sldId id="311" r:id="rId24"/>
    <p:sldId id="326" r:id="rId25"/>
    <p:sldId id="292" r:id="rId26"/>
    <p:sldId id="316" r:id="rId27"/>
    <p:sldId id="293" r:id="rId28"/>
    <p:sldId id="295" r:id="rId29"/>
    <p:sldId id="296" r:id="rId30"/>
    <p:sldId id="298" r:id="rId31"/>
    <p:sldId id="317" r:id="rId32"/>
    <p:sldId id="318" r:id="rId33"/>
    <p:sldId id="319" r:id="rId34"/>
    <p:sldId id="299" r:id="rId35"/>
    <p:sldId id="301" r:id="rId36"/>
    <p:sldId id="333" r:id="rId37"/>
    <p:sldId id="334" r:id="rId38"/>
    <p:sldId id="335" r:id="rId39"/>
    <p:sldId id="330" r:id="rId40"/>
    <p:sldId id="328" r:id="rId41"/>
    <p:sldId id="332" r:id="rId4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138"/>
    <a:srgbClr val="275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441" autoAdjust="0"/>
    <p:restoredTop sz="94660"/>
  </p:normalViewPr>
  <p:slideViewPr>
    <p:cSldViewPr>
      <p:cViewPr>
        <p:scale>
          <a:sx n="76" d="100"/>
          <a:sy n="76" d="100"/>
        </p:scale>
        <p:origin x="-120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E93F5D2-DF57-4D08-B6D5-6BC30AB26899}" type="datetimeFigureOut">
              <a:rPr lang="he-IL"/>
              <a:pPr>
                <a:defRPr/>
              </a:pPr>
              <a:t>כ"ה/סיון/תשע"ד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D731B0B7-4825-4B56-B08A-1BB6E94E44C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64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860EF-EFBE-4733-AF4C-F69621BBFDCC}" type="slidenum">
              <a:rPr lang="he-IL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FDD854-CCA3-42A4-AA72-3BDD0CB90E84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DE805F-7712-4694-A519-6625F4DC42B4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1E2A73-4BD1-4C31-B854-BFD7D36C79A9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C29EEE-48E5-4429-AC0B-561FC0CB816B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499C68-1830-4F94-A245-A7748F27893C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0A00D4-2E73-4137-AC15-DFD1BE8B86E2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48659D-56E7-4E65-9255-4991BA12481E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מלבן מעוגל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0BB395-6B9E-460B-B288-EB640AF90140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7D3ED0-AB49-4701-B1CB-7BBD0150C19A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421468-9187-4CAC-BFFC-642172A4D93F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46DF-EE7D-426C-901C-E602C655F4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7935-18AA-44C8-A977-4E362FD973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כותרת, טקסט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רשים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03B6-E36E-458A-B9D1-CE3ADF5608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כותרת, תוכן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1BB6-B4EE-48ED-AA33-31F8DAF4D66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D69A4A-A780-41C8-A26C-4234B44A71D3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מעוגל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מעוגל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9CEE85-2E3E-4AB3-B9A0-38CF5EE9C61D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3C78A7-012D-4179-97DD-A943DF9D3547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9B262C-DDB0-4573-AE6B-A6C3663A6808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AF8E98-589E-4752-8871-D416FCB7D7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7E6B8E-1BA8-4A10-AB94-D4EB4335F3FD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6A088-AA3F-4B01-B349-6EEE6F2775DC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עם פינה יחידה מעוגלת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C7A827-9014-422C-B669-B7C059136E08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F2145D-E1F5-4C38-A9C6-D478A90B696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il/url?sa=i&amp;rct=j&amp;q=%D7%97%D7%91%D7%A8%D7%99%D7%9D+%D7%91%D7%A4%D7%99%D7%99%D7%A1%D7%91%D7%95%D7%A7&amp;source=images&amp;cd=&amp;cad=rja&amp;docid=Fpuon9PAz-ejIM&amp;tbnid=f8DudnkM5QMMuM:&amp;ved=0CAUQjRw&amp;url=http://www.mako.co.il/nexter-internet/social-networks-facebook/Article-88f8b28910ff731006.htm&amp;ei=1pYfUY2wJILDtQbVgoHgCg&amp;psig=AFQjCNEGh9d-UuM7xEoXLUFJErRcwBK11Q&amp;ust=136111112342243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na10.co.il/Article/?ArticleID=527108&amp;TypeID=1&amp;sid=12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ar.education.gov.il/addiction/upload/gen/tes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809" t="11760" r="8917" b="424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usic_p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76275"/>
            <a:ext cx="5794375" cy="56197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924300" y="1229965"/>
            <a:ext cx="4572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4000" dirty="0"/>
              <a:t>שפה</a:t>
            </a:r>
          </a:p>
          <a:p>
            <a:endParaRPr lang="he-IL" sz="4000" dirty="0"/>
          </a:p>
          <a:p>
            <a:r>
              <a:rPr lang="he-IL" sz="4000" dirty="0"/>
              <a:t>סמלים</a:t>
            </a:r>
          </a:p>
          <a:p>
            <a:endParaRPr lang="he-IL" sz="4000" dirty="0"/>
          </a:p>
          <a:p>
            <a:r>
              <a:rPr lang="he-IL" sz="4000" dirty="0"/>
              <a:t>מנהגים</a:t>
            </a:r>
          </a:p>
          <a:p>
            <a:endParaRPr lang="he-IL" sz="4000" dirty="0"/>
          </a:p>
          <a:p>
            <a:r>
              <a:rPr lang="he-IL" sz="4000" dirty="0"/>
              <a:t>נורמות וערכים</a:t>
            </a:r>
            <a:endParaRPr lang="en-US" sz="4000" dirty="0"/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395288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he-I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תרבות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8920" name="Picture 8" descr="socialnetwor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40" t="42195" r="4961"/>
          <a:stretch>
            <a:fillRect/>
          </a:stretch>
        </p:blipFill>
        <p:spPr bwMode="auto">
          <a:xfrm>
            <a:off x="-108520" y="4490442"/>
            <a:ext cx="6120680" cy="236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9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9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9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hoto Editor Photo" r:id="rId3" imgW="7219048" imgH="6523810" progId="">
                  <p:embed/>
                </p:oleObj>
              </mc:Choice>
              <mc:Fallback>
                <p:oleObj name="Photo Editor Photo" r:id="rId3" imgW="7219048" imgH="652381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619250" y="284163"/>
            <a:ext cx="590391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he-IL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הרשת מספקת צרכים נפשיים ראשוניים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Photo Editor Photo" r:id="rId3" imgW="7219048" imgH="6523810" progId="">
                  <p:embed/>
                </p:oleObj>
              </mc:Choice>
              <mc:Fallback>
                <p:oleObj name="Photo Editor Photo" r:id="rId3" imgW="7219048" imgH="652381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58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מבט </a:t>
            </a:r>
            <a:r>
              <a:rPr lang="he-IL" sz="3200" dirty="0" err="1"/>
              <a:t>אמפטי</a:t>
            </a:r>
            <a:r>
              <a:rPr lang="he-IL" sz="3200" dirty="0"/>
              <a:t> הרואה אותם </a:t>
            </a:r>
            <a:r>
              <a:rPr lang="he-IL" sz="3200" dirty="0" smtClean="0"/>
              <a:t>מבפנים</a:t>
            </a:r>
            <a:endParaRPr lang="he-IL" sz="32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לא צריך לדחות סיפוקים. </a:t>
            </a:r>
            <a:r>
              <a:rPr lang="he-IL" sz="3200" dirty="0" err="1"/>
              <a:t>הכל</a:t>
            </a:r>
            <a:r>
              <a:rPr lang="he-IL" sz="3200" dirty="0"/>
              <a:t> כאן </a:t>
            </a:r>
            <a:r>
              <a:rPr lang="he-IL" sz="3200" dirty="0" smtClean="0"/>
              <a:t>ועכשיו</a:t>
            </a:r>
            <a:endParaRPr lang="he-IL" sz="32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התפשטות מהזהות המוחשית ולבישת זהות </a:t>
            </a:r>
            <a:r>
              <a:rPr lang="he-IL" sz="3200" dirty="0" smtClean="0"/>
              <a:t>אחרת</a:t>
            </a:r>
            <a:endParaRPr lang="he-IL" sz="32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היווצרות </a:t>
            </a:r>
            <a:r>
              <a:rPr lang="he-IL" sz="3200" dirty="0" smtClean="0"/>
              <a:t>אינטימיות</a:t>
            </a:r>
            <a:endParaRPr lang="he-IL" sz="32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חווית "הנפש התאומה</a:t>
            </a:r>
            <a:r>
              <a:rPr lang="he-IL" sz="3200" dirty="0" smtClean="0"/>
              <a:t>"</a:t>
            </a:r>
            <a:endParaRPr lang="he-IL" sz="32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e-IL" sz="3200" dirty="0"/>
              <a:t> מרחב גדול לדמיון </a:t>
            </a:r>
            <a:r>
              <a:rPr lang="he-IL" sz="3200" dirty="0" smtClean="0"/>
              <a:t>ופנטזיה</a:t>
            </a:r>
            <a:endParaRPr lang="he-IL" sz="3200" dirty="0"/>
          </a:p>
          <a:p>
            <a:pPr eaLnBrk="1" hangingPunct="1">
              <a:spcBef>
                <a:spcPct val="50000"/>
              </a:spcBef>
            </a:pPr>
            <a:endParaRPr lang="he-IL" sz="3200" dirty="0"/>
          </a:p>
          <a:p>
            <a:pPr algn="ctr" eaLnBrk="1" hangingPunct="1">
              <a:spcBef>
                <a:spcPct val="50000"/>
              </a:spcBef>
            </a:pPr>
            <a:r>
              <a:rPr lang="he-IL" sz="3200" dirty="0"/>
              <a:t>מאפיינים של קשר אם - תינוק בשלביו </a:t>
            </a:r>
            <a:r>
              <a:rPr lang="he-IL" sz="3200" dirty="0" smtClean="0"/>
              <a:t>הראשונים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8f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14" y="456208"/>
            <a:ext cx="47434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2060575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e-IL" sz="3200" b="1">
              <a:cs typeface="Narkisim" pitchFamily="34" charset="-79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e-IL" sz="3600" b="1"/>
              <a:t>"מי שאין לו פייסבוק - לא קיים"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b="1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1808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e-IL" sz="2400"/>
              <a:t>לירז ירושלמי. בת 16 מכפר סבא. טוויטרית וגולשת בסלולר: </a:t>
            </a:r>
          </a:p>
        </p:txBody>
      </p:sp>
      <p:pic>
        <p:nvPicPr>
          <p:cNvPr id="14340" name="Picture 8" descr="facebook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4762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e-IL" sz="2400"/>
              <a:t>שיר פלדמן. בת 17 וחצי מרמת גן. מנהלת בלוג וכותבת ב-4 </a:t>
            </a:r>
            <a:r>
              <a:rPr lang="en-US" sz="2400"/>
              <a:t>girls</a:t>
            </a:r>
            <a:r>
              <a:rPr lang="he-IL" sz="2400"/>
              <a:t>: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71436" y="1880469"/>
            <a:ext cx="7210627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he-IL" sz="3100" dirty="0"/>
              <a:t>"אני מעדכנת בבת אחת על כל מה שאני עושה.</a:t>
            </a:r>
          </a:p>
          <a:p>
            <a:pPr algn="ctr"/>
            <a:r>
              <a:rPr lang="he-IL" sz="3100" dirty="0"/>
              <a:t>מי שלא </a:t>
            </a:r>
            <a:r>
              <a:rPr lang="he-IL" sz="3100" dirty="0" err="1"/>
              <a:t>בפייסבוק</a:t>
            </a:r>
            <a:r>
              <a:rPr lang="he-IL" sz="3100" dirty="0"/>
              <a:t> - לא באמת מכירים אותו. </a:t>
            </a:r>
          </a:p>
          <a:p>
            <a:pPr algn="ctr"/>
            <a:r>
              <a:rPr lang="he-IL" sz="3100" dirty="0"/>
              <a:t>אפילו מי שבא לבית ספר וכותב </a:t>
            </a:r>
            <a:r>
              <a:rPr lang="he-IL" sz="3100" dirty="0" err="1"/>
              <a:t>בפייסבוק</a:t>
            </a:r>
            <a:r>
              <a:rPr lang="he-IL" sz="3100" dirty="0"/>
              <a:t>,</a:t>
            </a:r>
          </a:p>
          <a:p>
            <a:pPr algn="ctr"/>
            <a:r>
              <a:rPr lang="he-IL" sz="3100" dirty="0"/>
              <a:t>אז כולם עושים לו </a:t>
            </a:r>
            <a:r>
              <a:rPr lang="he-IL" sz="3100" dirty="0" err="1" smtClean="0"/>
              <a:t>לייק</a:t>
            </a:r>
            <a:endParaRPr lang="he-IL" sz="3100" dirty="0" smtClean="0"/>
          </a:p>
          <a:p>
            <a:pPr algn="ctr"/>
            <a:r>
              <a:rPr lang="he-IL" sz="3100" dirty="0" smtClean="0"/>
              <a:t> </a:t>
            </a:r>
            <a:r>
              <a:rPr lang="he-IL" sz="3100" dirty="0"/>
              <a:t>וככה אנחנו יודעים מי הגיע לבית ספר. </a:t>
            </a:r>
          </a:p>
          <a:p>
            <a:pPr algn="ctr"/>
            <a:r>
              <a:rPr lang="he-IL" sz="3100" dirty="0"/>
              <a:t>אני בודקת את </a:t>
            </a:r>
            <a:r>
              <a:rPr lang="he-IL" sz="3100" dirty="0" err="1"/>
              <a:t>הפייסבוק</a:t>
            </a:r>
            <a:r>
              <a:rPr lang="he-IL" sz="3100" dirty="0"/>
              <a:t> על הבוקר.</a:t>
            </a:r>
          </a:p>
          <a:p>
            <a:pPr algn="ctr"/>
            <a:r>
              <a:rPr lang="he-IL" sz="3100" dirty="0"/>
              <a:t>ואני מעדכנת כל הזמן </a:t>
            </a:r>
            <a:r>
              <a:rPr lang="he-IL" sz="3100" dirty="0" err="1"/>
              <a:t>מהסלולרי</a:t>
            </a:r>
            <a:r>
              <a:rPr lang="he-IL" sz="3100" dirty="0"/>
              <a:t>.</a:t>
            </a:r>
          </a:p>
          <a:p>
            <a:pPr algn="ctr"/>
            <a:r>
              <a:rPr lang="he-IL" sz="3100" dirty="0"/>
              <a:t>זה חלק מהסדר יום שלי כמו אוכל ומקלחת".</a:t>
            </a:r>
            <a:r>
              <a:rPr lang="he-IL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dirty="0" err="1" smtClean="0"/>
              <a:t>הפייסבוק</a:t>
            </a:r>
            <a:r>
              <a:rPr lang="he-IL" dirty="0" smtClean="0"/>
              <a:t> הוא רשת חברתית </a:t>
            </a:r>
          </a:p>
          <a:p>
            <a:pPr algn="ctr" eaLnBrk="1" hangingPunct="1">
              <a:buFontTx/>
              <a:buNone/>
            </a:pPr>
            <a:r>
              <a:rPr lang="he-IL" b="1" dirty="0" smtClean="0"/>
              <a:t>או </a:t>
            </a:r>
          </a:p>
          <a:p>
            <a:pPr algn="ctr" eaLnBrk="1" hangingPunct="1">
              <a:buFontTx/>
              <a:buNone/>
            </a:pPr>
            <a:r>
              <a:rPr lang="he-IL" dirty="0" smtClean="0"/>
              <a:t>"האתר הזה הוא החיים והחיים הם </a:t>
            </a:r>
            <a:r>
              <a:rPr lang="he-IL" dirty="0" err="1" smtClean="0"/>
              <a:t>פייסבוק</a:t>
            </a:r>
            <a:r>
              <a:rPr lang="he-IL" dirty="0" smtClean="0"/>
              <a:t>" </a:t>
            </a:r>
            <a:endParaRPr lang="en-US" dirty="0" smtClean="0"/>
          </a:p>
        </p:txBody>
      </p:sp>
      <p:pic>
        <p:nvPicPr>
          <p:cNvPr id="16388" name="Picture 4" descr="C:\Users\Riki\Desktop\22458_252566774827_724389827_3150574_22626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8054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 descr="http://cms.education.gov.il/NR/rdonlyres/E9FD4471-7F06-4D9C-9EAE-1D59B529FA4B/3898/Schl053tr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1" name="AutoShape 5" descr="http://cms.education.gov.il/NR/rdonlyres/E9FD4471-7F06-4D9C-9EAE-1D59B529FA4B/3898/Schl053tr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23528" y="555402"/>
            <a:ext cx="849694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ילד דיגיטלי בכיתה אנלוגית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00400" y="1143000"/>
            <a:ext cx="5562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המידע </a:t>
            </a:r>
            <a:r>
              <a:rPr lang="he-IL" sz="2400" dirty="0"/>
              <a:t>זמין ונגיש.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פערי דורות (קצב, שפה, תרבות</a:t>
            </a:r>
            <a:r>
              <a:rPr lang="he-IL" sz="2400" dirty="0" smtClean="0"/>
              <a:t>)</a:t>
            </a:r>
            <a:endParaRPr lang="he-IL" sz="2400" dirty="0"/>
          </a:p>
          <a:p>
            <a:pPr eaLnBrk="1" hangingPunct="1">
              <a:spcBef>
                <a:spcPct val="50000"/>
              </a:spcBef>
            </a:pPr>
            <a:endParaRPr lang="he-IL" b="1" dirty="0"/>
          </a:p>
          <a:p>
            <a:pPr eaLnBrk="1" hangingPunct="1">
              <a:spcBef>
                <a:spcPct val="50000"/>
              </a:spcBef>
            </a:pPr>
            <a:r>
              <a:rPr lang="he-IL" sz="3200" b="1" dirty="0"/>
              <a:t>סף גירוי גבוה וסף תסכול נמוך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e-IL" sz="2400" dirty="0"/>
              <a:t> שעמום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 קשיים בקשב וריכוז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e-IL" sz="2400" dirty="0"/>
              <a:t> בעיות התנהגות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e-IL" sz="2400" dirty="0"/>
              <a:t> קשיים בקבלת סמכות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e-IL" sz="2400" dirty="0"/>
              <a:t> </a:t>
            </a:r>
            <a:r>
              <a:rPr lang="he-IL" sz="2400" dirty="0" err="1" smtClean="0"/>
              <a:t>העדרויות</a:t>
            </a:r>
            <a:endParaRPr lang="he-IL" sz="2400" dirty="0"/>
          </a:p>
          <a:p>
            <a:pPr eaLnBrk="1" hangingPunct="1">
              <a:spcBef>
                <a:spcPct val="50000"/>
              </a:spcBef>
            </a:pPr>
            <a:endParaRPr lang="he-IL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he-IL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/>
          </a:p>
        </p:txBody>
      </p:sp>
      <p:pic>
        <p:nvPicPr>
          <p:cNvPr id="9" name="Picture 4" descr="שאטרסטו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744416" cy="280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8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8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8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8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8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8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8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8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8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48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23528" y="765175"/>
            <a:ext cx="849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+mj-cs"/>
              </a:rPr>
              <a:t>חברים בעידן </a:t>
            </a:r>
            <a:r>
              <a:rPr lang="he-IL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+mj-cs"/>
              </a:rPr>
              <a:t>הפייסבוק</a:t>
            </a:r>
            <a:endParaRPr lang="he-IL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+mj-cs"/>
            </a:endParaRPr>
          </a:p>
        </p:txBody>
      </p:sp>
      <p:pic>
        <p:nvPicPr>
          <p:cNvPr id="67586" name="Picture 2" descr="http://img.mako.co.il/2011/12/20/add-to-friends_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55714"/>
            <a:ext cx="3000877" cy="2269630"/>
          </a:xfrm>
          <a:prstGeom prst="rect">
            <a:avLst/>
          </a:prstGeom>
          <a:noFill/>
        </p:spPr>
      </p:pic>
      <p:pic>
        <p:nvPicPr>
          <p:cNvPr id="67590" name="Picture 6" descr="http://lesliedenning.com/wp-content/uploads/2012/10/facebook-friends-32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700808"/>
            <a:ext cx="4921945" cy="487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geny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778">
            <a:off x="1670679" y="2087475"/>
            <a:ext cx="5364100" cy="368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7200" b="1" dirty="0" smtClean="0">
                <a:latin typeface="BN Expoo" pitchFamily="2" charset="-79"/>
                <a:cs typeface="BN Expoo" pitchFamily="2" charset="-79"/>
              </a:rPr>
              <a:t>דור </a:t>
            </a:r>
            <a:r>
              <a:rPr lang="he-IL" sz="7200" b="1" dirty="0" err="1" smtClean="0">
                <a:latin typeface="BN Expoo" pitchFamily="2" charset="-79"/>
                <a:cs typeface="BN Expoo" pitchFamily="2" charset="-79"/>
              </a:rPr>
              <a:t>הפייסבוק</a:t>
            </a:r>
            <a:endParaRPr lang="en-US" sz="7200" b="1" dirty="0">
              <a:latin typeface="BN Expoo" pitchFamily="2" charset="-79"/>
              <a:cs typeface="BN Expoo" pitchFamily="2" charset="-79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602128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2800" dirty="0"/>
              <a:t>הרצאה למהגרים דיגיטליים </a:t>
            </a:r>
            <a:r>
              <a:rPr lang="he-IL" sz="2800" dirty="0" smtClean="0"/>
              <a:t>2013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קבוצות שנאה </a:t>
            </a:r>
            <a:r>
              <a:rPr lang="he-IL" b="1" dirty="0" err="1" smtClean="0"/>
              <a:t>בפייסבוק</a:t>
            </a:r>
            <a:endParaRPr lang="en-US" b="1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183880" cy="418795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he-IL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2800" dirty="0" smtClean="0"/>
              <a:t>שנאה היא רגש נפוץ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2800" dirty="0" smtClean="0"/>
              <a:t>בעולם הילדות הווירטואלי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sz="2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2800" dirty="0" smtClean="0"/>
              <a:t>קבוצות שנאה נגד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sz="2800" dirty="0" smtClean="0"/>
              <a:t>מורים וחברים לכתה</a:t>
            </a:r>
            <a:r>
              <a:rPr lang="he-IL" dirty="0" smtClean="0"/>
              <a:t> </a:t>
            </a:r>
          </a:p>
        </p:txBody>
      </p:sp>
      <p:pic>
        <p:nvPicPr>
          <p:cNvPr id="19460" name="Picture 5" descr="490_yeledkafotHADAR_SE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4349"/>
            <a:ext cx="4215011" cy="42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29053_121195111226493_121192214560116_286713_2849430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020909121934gameBig_farmvil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713"/>
            <a:ext cx="7510462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457200" y="1066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-252536" y="1412776"/>
            <a:ext cx="7162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800" dirty="0"/>
              <a:t>האינטרנט מציע נגישות למידע חופשי, יצירת תקשורת, שיתוף פעולה ועוד... 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84448" y="4293096"/>
            <a:ext cx="601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dirty="0"/>
              <a:t>שימוש לא נבון ולא זהיר עלול לגרום נזקים חמורים ולעיתים בלתי </a:t>
            </a:r>
            <a:r>
              <a:rPr lang="he-IL" sz="2800" dirty="0" smtClean="0"/>
              <a:t>הפיכים...</a:t>
            </a:r>
            <a:endParaRPr lang="he-IL" sz="2800" dirty="0"/>
          </a:p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6" name="Picture 8" descr="http://involuntaryfury.com/wp-content/uploads/2009/05/bad-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792034" cy="16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www.dpets.demon.co.uk/training/materials/assertiveness/face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232011" cy="12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460134" cy="425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0" y="39595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מגיעים ללא הגנות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לעולם האינטרנט </a:t>
            </a:r>
            <a:r>
              <a:rPr lang="he-IL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הכאוטי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203848" y="1772816"/>
            <a:ext cx="54864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600" b="1" dirty="0"/>
              <a:t>אובדן הילדות.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קושי </a:t>
            </a:r>
            <a:r>
              <a:rPr lang="he-IL" sz="2600" b="1" dirty="0" smtClean="0"/>
              <a:t>בהבחנה </a:t>
            </a:r>
            <a:r>
              <a:rPr lang="he-IL" sz="2600" b="1" dirty="0"/>
              <a:t>בין טוב לרע, אמת ושקר.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מידע מסוכן ברשת.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מפגש עם אנשים מסוכנים.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עידוד תופעות שליליות.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היחשפות חסרת גבולות ומעצורים.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סופגים תוקפנות ומביעים תוקפנות.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600" b="1" dirty="0"/>
              <a:t>סכנת ההתמכרות.</a:t>
            </a:r>
          </a:p>
          <a:p>
            <a:pPr eaLnBrk="1" hangingPunct="1">
              <a:spcBef>
                <a:spcPct val="50000"/>
              </a:spcBef>
            </a:pPr>
            <a:endParaRPr lang="he-IL" sz="2600" b="1" dirty="0"/>
          </a:p>
          <a:p>
            <a:pPr eaLnBrk="1" hangingPunct="1">
              <a:spcBef>
                <a:spcPct val="50000"/>
              </a:spcBef>
            </a:pPr>
            <a:endParaRPr lang="he-IL" dirty="0"/>
          </a:p>
          <a:p>
            <a:pPr eaLnBrk="1" hangingPunct="1">
              <a:spcBef>
                <a:spcPct val="50000"/>
              </a:spcBef>
            </a:pPr>
            <a:endParaRPr lang="he-IL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663363" y="260648"/>
            <a:ext cx="8229600" cy="1143000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מידע מסוכן ברשת</a:t>
            </a:r>
            <a:endParaRPr lang="en-US" b="1" dirty="0" smtClean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e-IL" dirty="0" smtClean="0"/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e-IL" sz="3600" dirty="0" smtClean="0"/>
              <a:t>המקרה העצוב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e-IL" sz="3600" dirty="0" smtClean="0"/>
              <a:t>של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e-IL" sz="3600" dirty="0" smtClean="0"/>
              <a:t>ערן אדרת </a:t>
            </a:r>
            <a:r>
              <a:rPr lang="he-IL" sz="3600" dirty="0" err="1" smtClean="0"/>
              <a:t>ז“ל</a:t>
            </a:r>
            <a:endParaRPr lang="he-IL" sz="36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he-IL" sz="2800" dirty="0" smtClean="0"/>
          </a:p>
        </p:txBody>
      </p:sp>
      <p:pic>
        <p:nvPicPr>
          <p:cNvPr id="168973" name="Picture 13" descr="te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5388"/>
            <a:ext cx="38147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www.betipulnet.co.il/uploads/news/id568/thumbnails/computergu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32" y="4659983"/>
            <a:ext cx="3014068" cy="20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10474" r="28522" b="5731"/>
          <a:stretch>
            <a:fillRect/>
          </a:stretch>
        </p:blipFill>
        <p:spPr bwMode="auto">
          <a:xfrm>
            <a:off x="0" y="260648"/>
            <a:ext cx="91440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e-IL" dirty="0" smtClean="0"/>
              <a:t>סכנות ברשת - טרור </a:t>
            </a:r>
            <a:br>
              <a:rPr lang="he-IL" dirty="0" smtClean="0"/>
            </a:br>
            <a:r>
              <a:rPr lang="he-IL" dirty="0" smtClean="0"/>
              <a:t>אופיר רחום ז"ל</a:t>
            </a:r>
            <a:endParaRPr lang="en-US" dirty="0" smtClean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2429103" cy="2429103"/>
          </a:xfrm>
          <a:noFill/>
        </p:spPr>
      </p:pic>
      <p:sp>
        <p:nvSpPr>
          <p:cNvPr id="153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1600200"/>
            <a:ext cx="4546848" cy="4530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altLang="en-US" sz="2800" dirty="0" smtClean="0"/>
              <a:t>	בינואר 2001,  אחרי שבועות ארוכים של שיחות נפש עמוקות ב- </a:t>
            </a:r>
            <a:r>
              <a:rPr lang="en-US" altLang="en-US" sz="2800" dirty="0" smtClean="0"/>
              <a:t>ICQ</a:t>
            </a:r>
            <a:r>
              <a:rPr lang="he-IL" altLang="en-US" sz="2800" dirty="0" smtClean="0"/>
              <a:t> בין אופיר, נער בן 17, לבין "סאלי" , הם החליטו להיפגש ליד ירושלים.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altLang="en-US" sz="2800" dirty="0" smtClean="0"/>
              <a:t>	כשאופיר הגיע לפגישה עם אהובתו מהרשת, הוא נתפס על ידי חוליית מחבלים שחטפו אותו לרמאללה, שם רצחו אותו באכזריות.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firrahumtomb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7999412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 smtClean="0"/>
              <a:t>יחסים מסוכנים</a:t>
            </a:r>
            <a:endParaRPr lang="en-US" b="1" dirty="0" smtClean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058515"/>
            <a:ext cx="8424936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  פדופילים משתמשים באינטרנט על מנת להתקרב לנערים ונערות, כשהם מתחזים הרבה פעמים לבני נוער בעצמם</a:t>
            </a:r>
            <a:endParaRPr lang="en-US" sz="2800" dirty="0" smtClean="0"/>
          </a:p>
        </p:txBody>
      </p:sp>
      <p:pic>
        <p:nvPicPr>
          <p:cNvPr id="53250" name="Picture 2" descr="עורך דין פלילי | פדופילים ברש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6403327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6944" cy="1051560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בין ילידים למהגרים</a:t>
            </a:r>
            <a:endParaRPr lang="en-US" b="1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700338" y="1341438"/>
            <a:ext cx="378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e-IL"/>
              <a:t>(מארק פרנסקי, 2001, עתידן ואיש חינוך) </a:t>
            </a:r>
          </a:p>
        </p:txBody>
      </p:sp>
      <p:pic>
        <p:nvPicPr>
          <p:cNvPr id="5124" name="Picture 6" descr="http://www.dagesh-dc.co.il/_Uploads/dbsArticles/airstop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1163"/>
            <a:ext cx="21923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www.tamid.org.il/_uploads/extraimg/169israeli-25-10_w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6208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1331913" y="2149475"/>
            <a:ext cx="76533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he-IL" sz="3200" b="1" dirty="0"/>
          </a:p>
          <a:p>
            <a:pPr algn="ctr" eaLnBrk="1" hangingPunct="1">
              <a:spcBef>
                <a:spcPct val="20000"/>
              </a:spcBef>
            </a:pPr>
            <a:r>
              <a:rPr lang="he-IL" sz="3200" b="1" dirty="0"/>
              <a:t>ילידים דיגיטליים</a:t>
            </a:r>
            <a:r>
              <a:rPr lang="he-IL" sz="3200" dirty="0"/>
              <a:t> - ילידי השנים שלאחר 1986</a:t>
            </a:r>
          </a:p>
          <a:p>
            <a:pPr algn="ctr" eaLnBrk="1" hangingPunct="1">
              <a:spcBef>
                <a:spcPct val="20000"/>
              </a:spcBef>
            </a:pPr>
            <a:endParaRPr lang="he-IL" sz="3200" dirty="0"/>
          </a:p>
          <a:p>
            <a:pPr algn="ctr" eaLnBrk="1" hangingPunct="1">
              <a:spcBef>
                <a:spcPct val="20000"/>
              </a:spcBef>
            </a:pPr>
            <a:endParaRPr lang="he-IL" sz="3200" dirty="0"/>
          </a:p>
          <a:p>
            <a:pPr algn="ctr" eaLnBrk="1" hangingPunct="1">
              <a:spcBef>
                <a:spcPct val="20000"/>
              </a:spcBef>
            </a:pPr>
            <a:endParaRPr lang="he-IL" sz="3200" b="1" dirty="0"/>
          </a:p>
          <a:p>
            <a:pPr algn="ctr" eaLnBrk="1" hangingPunct="1">
              <a:spcBef>
                <a:spcPct val="20000"/>
              </a:spcBef>
            </a:pPr>
            <a:r>
              <a:rPr lang="he-IL" sz="3200" b="1" dirty="0"/>
              <a:t>מהגרים דיגיטליים</a:t>
            </a:r>
            <a:r>
              <a:rPr lang="he-IL" sz="3200" dirty="0"/>
              <a:t> - כל מי שנולד לפני 1986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dirty="0" smtClean="0"/>
              <a:t>"הפדופיל מהאינטרנט"</a:t>
            </a:r>
            <a:endParaRPr lang="en-US" dirty="0" smtClean="0"/>
          </a:p>
        </p:txBody>
      </p:sp>
      <p:pic>
        <p:nvPicPr>
          <p:cNvPr id="218116" name="Picture 4" descr="צילום: ערוץ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2722935" cy="2722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sz="2800" dirty="0" smtClean="0"/>
              <a:t>ירון בלנק איים על נערים אותם הכיר בצ'טים, שיספר להוריהם ולאנשים שקרובים אליהם מידע אישי שהם מסרו לו על עצמם.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sz="2800" dirty="0" smtClean="0"/>
              <a:t>הוא הכריח אותם להיפגש איתו במקומות שונים.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sz="2800" dirty="0" smtClean="0"/>
              <a:t>הוא הורשע ונגזרו עליו 14 שנות מאסר בפועל ושנתיים מאסר על תנאי</a:t>
            </a:r>
            <a:endParaRPr lang="en-US" sz="2800" dirty="0" smtClean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צ'טים</a:t>
            </a:r>
            <a:endParaRPr 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dirty="0" smtClean="0"/>
              <a:t>מעיין14 בשבת בבוקר בצ'ט של וואלה...</a:t>
            </a:r>
            <a:endParaRPr lang="en-US" dirty="0" smtClean="0"/>
          </a:p>
        </p:txBody>
      </p:sp>
      <p:pic>
        <p:nvPicPr>
          <p:cNvPr id="32774" name="Picture 6" descr="http://images.mouse.co.il/storage/e/5/GGG--GIR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00" y="2912168"/>
            <a:ext cx="6366105" cy="35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979613" y="3789363"/>
            <a:ext cx="468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>
                <a:hlinkClick r:id="rId3"/>
              </a:rPr>
              <a:t>פדופילים ברשת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 smtClean="0"/>
              <a:t>פורנוגרפיה</a:t>
            </a:r>
            <a:endParaRPr lang="en-US" b="1" dirty="0" smtClean="0"/>
          </a:p>
        </p:txBody>
      </p:sp>
      <p:pic>
        <p:nvPicPr>
          <p:cNvPr id="150535" name="Picture 7" descr="F-porn,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528392" cy="3440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8555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e-IL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he-IL" sz="3600" dirty="0" smtClean="0"/>
              <a:t>	</a:t>
            </a:r>
            <a:r>
              <a:rPr lang="he-IL" sz="3200" dirty="0" smtClean="0"/>
              <a:t>הפורנוגרפיה  מציגה אקט מיני בדרך לא טבעית, לא שוויונית ונטולת אהבה בין בני הזוג. </a:t>
            </a:r>
          </a:p>
          <a:p>
            <a:pPr eaLnBrk="1" hangingPunct="1">
              <a:buFont typeface="Wingdings" pitchFamily="2" charset="2"/>
              <a:buNone/>
            </a:pPr>
            <a:endParaRPr lang="he-IL" sz="36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24936" cy="1051560"/>
          </a:xfrm>
        </p:spPr>
        <p:txBody>
          <a:bodyPr/>
          <a:lstStyle/>
          <a:p>
            <a:pPr algn="ctr" eaLnBrk="1" hangingPunct="1"/>
            <a:r>
              <a:rPr lang="he-IL" dirty="0" smtClean="0"/>
              <a:t>התמכרות לרשת</a:t>
            </a:r>
            <a:endParaRPr lang="en-US" dirty="0" smtClean="0"/>
          </a:p>
        </p:txBody>
      </p:sp>
      <p:pic>
        <p:nvPicPr>
          <p:cNvPr id="37893" name="Picture 5" descr="http://www.internet-addiction-guide.com/wp-content/uploads/2010/02/internet-addi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/>
            <a:r>
              <a:rPr lang="he-IL" sz="2400" dirty="0" smtClean="0"/>
              <a:t>שימוש ברשת לפרקי זמן הולכים וגדלים</a:t>
            </a:r>
          </a:p>
          <a:p>
            <a:pPr marL="609600" indent="-609600" eaLnBrk="1" hangingPunct="1"/>
            <a:r>
              <a:rPr lang="he-IL" sz="2400" dirty="0" smtClean="0"/>
              <a:t>סימני גמילה כשמנסים להימנע או להפחית שימוש</a:t>
            </a:r>
          </a:p>
          <a:p>
            <a:pPr marL="609600" indent="-609600" eaLnBrk="1" hangingPunct="1"/>
            <a:r>
              <a:rPr lang="he-IL" sz="2400" dirty="0" smtClean="0"/>
              <a:t>הפרעה בתפקוד הלימודי, חברתי, משפחתי </a:t>
            </a:r>
            <a:r>
              <a:rPr lang="he-IL" sz="2400" dirty="0" err="1" smtClean="0"/>
              <a:t>וכו</a:t>
            </a:r>
            <a:r>
              <a:rPr lang="he-IL" sz="2400" dirty="0" smtClean="0"/>
              <a:t>'</a:t>
            </a:r>
          </a:p>
          <a:p>
            <a:pPr marL="609600" indent="-609600" eaLnBrk="1" hangingPunct="1"/>
            <a:r>
              <a:rPr lang="he-IL" sz="2400" dirty="0" smtClean="0"/>
              <a:t>גולשים על מנת להפחית או להימנע מסימני הגמילה</a:t>
            </a:r>
          </a:p>
          <a:p>
            <a:pPr marL="609600" indent="-609600" eaLnBrk="1" hangingPunct="1"/>
            <a:r>
              <a:rPr lang="he-IL" sz="2400" dirty="0" smtClean="0">
                <a:hlinkClick r:id="rId4"/>
              </a:rPr>
              <a:t>השימוש</a:t>
            </a:r>
            <a:r>
              <a:rPr lang="he-IL" sz="2400" dirty="0" smtClean="0"/>
              <a:t> תמיד ארוך ממה שתוכנן</a:t>
            </a:r>
          </a:p>
          <a:p>
            <a:pPr marL="609600" indent="-609600" eaLnBrk="1" hangingPunct="1"/>
            <a:r>
              <a:rPr lang="he-IL" sz="2400" dirty="0" smtClean="0"/>
              <a:t>יש רצון ומאמצים לא מוצלחים לשלוט בשימוש</a:t>
            </a:r>
          </a:p>
          <a:p>
            <a:pPr marL="609600" indent="-609600" eaLnBrk="1" hangingPunct="1"/>
            <a:r>
              <a:rPr lang="he-IL" sz="2400" dirty="0" smtClean="0"/>
              <a:t>השימוש נמשך למרות שהאדם מודע למחירים שמשלם</a:t>
            </a:r>
          </a:p>
          <a:p>
            <a:pPr marL="609600" indent="-609600" eaLnBrk="1" hangingPunct="1"/>
            <a:endParaRPr lang="en-US" sz="2800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678" y="404664"/>
            <a:ext cx="62646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פגיעה מינית ברשת</a:t>
            </a:r>
            <a:endParaRPr lang="he-IL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8569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בצ'טים, </a:t>
            </a:r>
            <a:r>
              <a:rPr lang="he-IL" sz="2800" dirty="0" err="1" smtClean="0"/>
              <a:t>בפייסבוק</a:t>
            </a:r>
            <a:r>
              <a:rPr lang="he-IL" sz="2800" dirty="0" smtClean="0"/>
              <a:t>, ב-</a:t>
            </a:r>
            <a:r>
              <a:rPr lang="en-US" sz="2800" dirty="0" smtClean="0"/>
              <a:t>E-mail</a:t>
            </a:r>
            <a:r>
              <a:rPr lang="he-IL" sz="2800" dirty="0" smtClean="0"/>
              <a:t>, בפורומים, בתוכנות מסרים מיידים</a:t>
            </a: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060848"/>
            <a:ext cx="14672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אדם זר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25814" y="2060848"/>
            <a:ext cx="20217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אדם מוכר</a:t>
            </a:r>
            <a:endParaRPr lang="he-IL" sz="3200" dirty="0"/>
          </a:p>
        </p:txBody>
      </p:sp>
      <p:sp>
        <p:nvSpPr>
          <p:cNvPr id="6" name="מלבן מעוגל 5"/>
          <p:cNvSpPr/>
          <p:nvPr/>
        </p:nvSpPr>
        <p:spPr>
          <a:xfrm>
            <a:off x="6804248" y="2108331"/>
            <a:ext cx="1539262" cy="5847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4313846" y="2108331"/>
            <a:ext cx="1768457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949062" y="3362717"/>
            <a:ext cx="215133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בתוך הרשת</a:t>
            </a:r>
            <a:endParaRPr lang="he-IL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5551" y="3362717"/>
            <a:ext cx="202179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מחוץ לרשת</a:t>
            </a:r>
            <a:endParaRPr lang="he-IL" sz="3200" dirty="0"/>
          </a:p>
        </p:txBody>
      </p:sp>
      <p:sp>
        <p:nvSpPr>
          <p:cNvPr id="12" name="מלבן מעוגל 11"/>
          <p:cNvSpPr/>
          <p:nvPr/>
        </p:nvSpPr>
        <p:spPr>
          <a:xfrm>
            <a:off x="5949062" y="3410200"/>
            <a:ext cx="2151330" cy="584775"/>
          </a:xfrm>
          <a:prstGeom prst="roundRect">
            <a:avLst/>
          </a:prstGeom>
          <a:noFill/>
          <a:ln w="38100">
            <a:solidFill>
              <a:srgbClr val="F86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2911555" y="3410200"/>
            <a:ext cx="2020485" cy="584775"/>
          </a:xfrm>
          <a:prstGeom prst="roundRect">
            <a:avLst/>
          </a:prstGeom>
          <a:noFill/>
          <a:ln w="38100">
            <a:solidFill>
              <a:srgbClr val="F86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-314200" y="2060848"/>
            <a:ext cx="387808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תוכן לא מותאם</a:t>
            </a:r>
            <a:endParaRPr lang="he-IL" sz="3200" dirty="0"/>
          </a:p>
        </p:txBody>
      </p:sp>
      <p:sp>
        <p:nvSpPr>
          <p:cNvPr id="17" name="מלבן מעוגל 16"/>
          <p:cNvSpPr/>
          <p:nvPr/>
        </p:nvSpPr>
        <p:spPr>
          <a:xfrm>
            <a:off x="927212" y="2142744"/>
            <a:ext cx="2636676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6816" y="1268760"/>
            <a:ext cx="8949680" cy="331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107504" y="4805536"/>
            <a:ext cx="8949680" cy="20078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6876256" y="492200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תמיכה וסיוע</a:t>
            </a:r>
            <a:endParaRPr lang="he-IL" sz="2800" b="1" dirty="0"/>
          </a:p>
        </p:txBody>
      </p:sp>
      <p:pic>
        <p:nvPicPr>
          <p:cNvPr id="87044" name="Picture 4" descr="http://www.mcarmel.co.il/uploadimages/55509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6" y="2914903"/>
            <a:ext cx="2221904" cy="15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http://www.kab.co.il/media/shana_tova/c_hold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3" y="4952206"/>
            <a:ext cx="238124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3608" y="5547846"/>
            <a:ext cx="88569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האנונימיות מסייעת בקבלת עזרה ובחשיפת הסוד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043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211960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ערב טוב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 err="1"/>
              <a:t>הייי</a:t>
            </a:r>
            <a:r>
              <a:rPr lang="he-IL" dirty="0"/>
              <a:t> ערב טוס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טוב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אני מדברת עם בן</a:t>
            </a:r>
            <a:r>
              <a:rPr lang="en-US" dirty="0"/>
              <a:t>/ </a:t>
            </a:r>
            <a:r>
              <a:rPr lang="he-IL" dirty="0"/>
              <a:t>בת</a:t>
            </a:r>
            <a:r>
              <a:rPr lang="en-US" dirty="0"/>
              <a:t>?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בת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 err="1"/>
              <a:t>אנילא</a:t>
            </a:r>
            <a:r>
              <a:rPr lang="he-IL" dirty="0"/>
              <a:t> יכולה יותר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אני פשוט לא יכולה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יותר להתמודד עם זה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רע </a:t>
            </a:r>
            <a:r>
              <a:rPr lang="he-IL" dirty="0" err="1"/>
              <a:t>ליי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אני רוצה להיעלם מהעולם הזה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 err="1"/>
              <a:t>עכשיוווווו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עילאי, אני שומעת שקשה לך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:(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כן קשה לי נורא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רוצה לשתף</a:t>
            </a:r>
            <a:r>
              <a:rPr lang="en-US" dirty="0"/>
              <a:t>?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אני לא מסוגלת להתמודד עם זה יותר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רוצה לספר לי מה זה </a:t>
            </a:r>
            <a:r>
              <a:rPr lang="he-IL" dirty="0" err="1"/>
              <a:t>זה</a:t>
            </a:r>
            <a:r>
              <a:rPr lang="en-US" dirty="0"/>
              <a:t>?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מאז הפגיעה שום דבר לא אותו דבר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 err="1"/>
              <a:t>הידרדרתייייייייי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 err="1"/>
              <a:t>ירדתיי</a:t>
            </a:r>
            <a:r>
              <a:rPr lang="he-IL" dirty="0"/>
              <a:t> </a:t>
            </a:r>
            <a:r>
              <a:rPr lang="he-IL" dirty="0" err="1"/>
              <a:t>נמווך</a:t>
            </a:r>
            <a:r>
              <a:rPr lang="he-IL" dirty="0"/>
              <a:t> </a:t>
            </a:r>
            <a:r>
              <a:rPr lang="he-IL" dirty="0" err="1"/>
              <a:t>הכיי</a:t>
            </a:r>
            <a:r>
              <a:rPr lang="he-IL" dirty="0"/>
              <a:t> שאפשר</a:t>
            </a:r>
          </a:p>
        </p:txBody>
      </p:sp>
      <p:pic>
        <p:nvPicPr>
          <p:cNvPr id="4" name="Picture 2" descr="http://www.kab.co.il/media/shana_tova/c_hold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40154"/>
            <a:ext cx="3635896" cy="2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b.co.il/media/shana_tova/c_hold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40154"/>
            <a:ext cx="3635896" cy="2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211960" y="90872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 err="1"/>
              <a:t>ילאי</a:t>
            </a:r>
            <a:r>
              <a:rPr lang="en-US" dirty="0"/>
              <a:t>: </a:t>
            </a:r>
            <a:r>
              <a:rPr lang="he-IL" dirty="0"/>
              <a:t>אני רוצה לחיות בשקט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בגיל 14 וחצי בערך </a:t>
            </a:r>
            <a:r>
              <a:rPr lang="he-IL" dirty="0" err="1"/>
              <a:t>ניפגעתי</a:t>
            </a:r>
            <a:r>
              <a:rPr lang="he-IL" dirty="0"/>
              <a:t> מינית</a:t>
            </a:r>
            <a:r>
              <a:rPr lang="en-US" dirty="0"/>
              <a:t>..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לאחר חצי שנה ההורים שלי גילו והעלימו עין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כמה שאמרתי שזה כואב לי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כמה שאמרתי שאני לא יכולה יותר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כמה שהתחננתי </a:t>
            </a:r>
            <a:r>
              <a:rPr lang="he-IL" dirty="0" err="1"/>
              <a:t>ביפניהם</a:t>
            </a:r>
            <a:r>
              <a:rPr lang="he-IL" dirty="0"/>
              <a:t> שיפסיקו אותו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הם לא עשו כלום מאז ומתמיד הם לא אהבו אותי ולא התייחסו אליי</a:t>
            </a:r>
            <a:r>
              <a:rPr lang="en-US" dirty="0"/>
              <a:t>[</a:t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אבל חשבתי שכשקורה לי דבר כזה הם לפחות התייחסו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אבל טעיתי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אני </a:t>
            </a:r>
            <a:r>
              <a:rPr lang="he-IL" dirty="0" err="1"/>
              <a:t>איתך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את מתארת פה מצב לא פשוט בכלל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נעמה</a:t>
            </a:r>
            <a:r>
              <a:rPr lang="en-US" dirty="0"/>
              <a:t>: </a:t>
            </a:r>
            <a:r>
              <a:rPr lang="he-IL" dirty="0"/>
              <a:t>ואני שומעת את הכאב שלך ואת הקושי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מאז הפסקתי לדבר איתם לקחתי את עצמי ופשוט ברחתי לכמה ימים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עילאי</a:t>
            </a:r>
            <a:r>
              <a:rPr lang="en-US" dirty="0"/>
              <a:t>: </a:t>
            </a:r>
            <a:r>
              <a:rPr lang="he-IL" dirty="0"/>
              <a:t>חזרתי כי לא היה לי איפה להיות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89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תמונת מפת סיביות" r:id="rId3" imgW="7020905" imgH="5420482" progId="PBrush">
                  <p:embed/>
                </p:oleObj>
              </mc:Choice>
              <mc:Fallback>
                <p:oleObj name="תמונת מפת סיביות" r:id="rId3" imgW="7020905" imgH="5420482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iki\Desktop\600207_491741820851486_147079881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92696"/>
            <a:ext cx="68008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0" y="3048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תמונת מפת סיביות" r:id="rId3" imgW="8771429" imgH="4180952" progId="PBrush">
                  <p:embed/>
                </p:oleObj>
              </mc:Choice>
              <mc:Fallback>
                <p:oleObj name="תמונת מפת סיביות" r:id="rId3" imgW="8771429" imgH="4180952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9"/>
          <p:cNvSpPr txBox="1">
            <a:spLocks noChangeArrowheads="1"/>
          </p:cNvSpPr>
          <p:nvPr/>
        </p:nvSpPr>
        <p:spPr bwMode="auto">
          <a:xfrm>
            <a:off x="8785225" y="1439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1066800" y="304800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אז מה עושים?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3015" name="Picture 7" descr="http://www.internet4biz.co.il/wp-content/uploads/2011/06/iStock_000016281793X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221088"/>
            <a:ext cx="2957711" cy="25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-180528" y="894774"/>
            <a:ext cx="89916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dirty="0"/>
              <a:t>לומדים להכיר את השפה ואת התרבות.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 smtClean="0"/>
              <a:t>     מכירים </a:t>
            </a:r>
            <a:r>
              <a:rPr lang="he-IL" sz="2400" dirty="0"/>
              <a:t>את החסרונות והיתרונות של הרשת.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לא מפחדים לשאול.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 smtClean="0"/>
              <a:t>     מקיימים </a:t>
            </a:r>
            <a:r>
              <a:rPr lang="he-IL" sz="2400" dirty="0"/>
              <a:t>שיח פתוח עם בני הנוער.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מלמדים איך ללמוד (פיתוח מיומנויות למידה).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 smtClean="0"/>
              <a:t>     מלמדים </a:t>
            </a:r>
            <a:r>
              <a:rPr lang="he-IL" sz="2400" dirty="0"/>
              <a:t>איך למצוא מידע אמין.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מפתחים את יכולת השיפוט העצמאית של התלמיד בתחום המוסר.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 smtClean="0"/>
              <a:t>     מקנים </a:t>
            </a:r>
            <a:r>
              <a:rPr lang="he-IL" sz="2400" dirty="0"/>
              <a:t>כלים להבחנה בין טוב לרע.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/>
              <a:t>מחנכים לפרטיות ולשמירה על העצמי.</a:t>
            </a:r>
          </a:p>
          <a:p>
            <a:pPr eaLnBrk="1" hangingPunct="1">
              <a:spcBef>
                <a:spcPct val="50000"/>
              </a:spcBef>
            </a:pPr>
            <a:r>
              <a:rPr lang="he-IL" sz="2400" dirty="0" smtClean="0"/>
              <a:t>    לא </a:t>
            </a:r>
            <a:r>
              <a:rPr lang="he-IL" sz="2400" dirty="0"/>
              <a:t>מגבילים שימוש, אלא מלמדים שימוש.</a:t>
            </a:r>
          </a:p>
          <a:p>
            <a:pPr eaLnBrk="1" hangingPunct="1">
              <a:spcBef>
                <a:spcPct val="50000"/>
              </a:spcBef>
            </a:pPr>
            <a:endParaRPr lang="he-IL" b="1" dirty="0"/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6" grpId="0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27896" cy="1051560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שאריות של מבטא</a:t>
            </a:r>
            <a:endParaRPr lang="en-US" b="1" dirty="0" smtClean="0"/>
          </a:p>
        </p:txBody>
      </p:sp>
      <p:pic>
        <p:nvPicPr>
          <p:cNvPr id="6147" name="Picture 5" descr="1-l(150)(1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824"/>
            <a:ext cx="306228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539552" y="1296814"/>
            <a:ext cx="82296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e-IL" sz="2800" dirty="0"/>
          </a:p>
          <a:p>
            <a:pPr marL="342900" indent="-342900">
              <a:spcBef>
                <a:spcPct val="20000"/>
              </a:spcBef>
            </a:pPr>
            <a:r>
              <a:rPr lang="he-IL" sz="2800" b="1" dirty="0"/>
              <a:t>הילדים הדיגיטליים מאופיינים בכמה דרכים:</a:t>
            </a:r>
          </a:p>
          <a:p>
            <a:pPr marL="342900" indent="-342900">
              <a:spcBef>
                <a:spcPct val="20000"/>
              </a:spcBef>
            </a:pPr>
            <a:endParaRPr lang="he-IL" sz="2800" b="1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e-IL" sz="2800" b="1" dirty="0"/>
              <a:t>הם תמיד אונליין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e-IL" sz="2800" b="1" dirty="0"/>
              <a:t>הם סופגים אינפורמציה בקצב מהיר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e-IL" sz="2800" b="1" dirty="0"/>
              <a:t>הם חושבים ופועלים במקביל בכמה ערוצים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e-IL" sz="2800" b="1" dirty="0"/>
              <a:t>הם בעלי כמה זהויות אישיות וחברתיות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e-IL" sz="2800" b="1" dirty="0"/>
              <a:t>למידתם מתרחשת תוך כדי שיטוט מקישור לקישור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he-IL" sz="2800" b="1" dirty="0"/>
          </a:p>
          <a:p>
            <a:pPr marL="342900" indent="-342900" algn="ctr">
              <a:spcBef>
                <a:spcPct val="20000"/>
              </a:spcBef>
            </a:pPr>
            <a:r>
              <a:rPr lang="he-IL" sz="2800" dirty="0">
                <a:solidFill>
                  <a:schemeClr val="accent2"/>
                </a:solidFill>
              </a:rPr>
              <a:t> </a:t>
            </a:r>
            <a:r>
              <a:rPr lang="he-IL" sz="2800" b="1" dirty="0">
                <a:solidFill>
                  <a:schemeClr val="accent2"/>
                </a:solidFill>
              </a:rPr>
              <a:t>ואנחנו? כמו כל מהגר בבואו לארץ חדשה...</a:t>
            </a:r>
            <a:r>
              <a:rPr lang="he-IL" sz="28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9208" y="260648"/>
            <a:ext cx="9597752" cy="1143000"/>
          </a:xfrm>
        </p:spPr>
        <p:txBody>
          <a:bodyPr>
            <a:noAutofit/>
          </a:bodyPr>
          <a:lstStyle/>
          <a:p>
            <a:pPr algn="ctr"/>
            <a:r>
              <a:rPr lang="he-IL" dirty="0" smtClean="0">
                <a:cs typeface="+mn-cs"/>
              </a:rPr>
              <a:t>מה מיוחד בתקשורת הווירטואלית</a:t>
            </a:r>
            <a:r>
              <a:rPr lang="he-IL" dirty="0">
                <a:cs typeface="+mn-cs"/>
              </a:rPr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1700808"/>
            <a:ext cx="7056784" cy="3557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אינטראקטיביות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dirty="0" smtClean="0"/>
              <a:t>מקובלות</a:t>
            </a:r>
            <a:r>
              <a:rPr kumimoji="0" lang="he-I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- נורמטיביות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נגישות וזמינות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3200" dirty="0" smtClean="0"/>
              <a:t>אנונימיות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3200" dirty="0" smtClean="0"/>
              <a:t>לבדיות</a:t>
            </a:r>
            <a:endParaRPr kumimoji="0" lang="he-IL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שימוש בטקסטים כתובים 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העדר רמזים חזותיים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172" name="Picture 4" descr="http://shopartis.info/img/images.Buycostumes.com/mgen/merchandiser/1717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059" r="15717"/>
          <a:stretch>
            <a:fillRect/>
          </a:stretch>
        </p:blipFill>
        <p:spPr bwMode="auto">
          <a:xfrm>
            <a:off x="539552" y="1772816"/>
            <a:ext cx="291355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7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28608" t="14800" r="19417" b="12961"/>
          <a:stretch>
            <a:fillRect/>
          </a:stretch>
        </p:blipFill>
        <p:spPr bwMode="auto">
          <a:xfrm>
            <a:off x="1043608" y="476672"/>
            <a:ext cx="71287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</p:spPr>
        <p:txBody>
          <a:bodyPr>
            <a:noAutofit/>
          </a:bodyPr>
          <a:lstStyle/>
          <a:p>
            <a:pPr marL="533400" indent="-533400"/>
            <a:endParaRPr lang="he-IL" dirty="0" smtClean="0"/>
          </a:p>
          <a:p>
            <a:pPr marL="533400" indent="-533400"/>
            <a:r>
              <a:rPr lang="he-IL" dirty="0" smtClean="0"/>
              <a:t>אפשרות להתבונן ולבחון מחדש את מה שנכתב</a:t>
            </a:r>
          </a:p>
          <a:p>
            <a:pPr marL="533400" indent="-533400"/>
            <a:r>
              <a:rPr lang="he-IL" dirty="0" smtClean="0"/>
              <a:t>יכולה לשחרר לחצים פנימיים</a:t>
            </a:r>
          </a:p>
          <a:p>
            <a:pPr marL="533400" indent="-533400"/>
            <a:r>
              <a:rPr lang="he-IL" dirty="0" smtClean="0"/>
              <a:t>לסייע בפיתוח תהליכי מודעות עצמית</a:t>
            </a:r>
          </a:p>
          <a:p>
            <a:pPr marL="533400" indent="-533400"/>
            <a:r>
              <a:rPr lang="he-IL" dirty="0" smtClean="0"/>
              <a:t>לתרום לתהליך רפלקציה</a:t>
            </a:r>
          </a:p>
          <a:p>
            <a:pPr marL="533400" indent="-533400"/>
            <a:r>
              <a:rPr lang="he-IL" dirty="0" smtClean="0"/>
              <a:t>לעזור לעשות סדר במחשבות</a:t>
            </a:r>
          </a:p>
          <a:p>
            <a:pPr marL="533400" indent="-533400"/>
            <a:r>
              <a:rPr lang="he-IL" dirty="0" smtClean="0"/>
              <a:t>להוות תיעוד של חוויות אישיות</a:t>
            </a:r>
          </a:p>
          <a:p>
            <a:pPr marL="533400" indent="-533400"/>
            <a:r>
              <a:rPr lang="he-IL" dirty="0" smtClean="0"/>
              <a:t>מעודדת חשיפה</a:t>
            </a:r>
          </a:p>
          <a:p>
            <a:pPr marL="533400" indent="-533400"/>
            <a:r>
              <a:rPr lang="he-IL" dirty="0" smtClean="0"/>
              <a:t>ארגון מחדש הנותן לכותב תחושת כוח ושליטה על חייו</a:t>
            </a:r>
          </a:p>
          <a:p>
            <a:pPr marL="533400" indent="-533400"/>
            <a:endParaRPr lang="he-IL" dirty="0" smtClean="0"/>
          </a:p>
          <a:p>
            <a:pPr marL="533400" indent="-533400"/>
            <a:endParaRPr lang="he-IL" dirty="0" smtClean="0"/>
          </a:p>
          <a:p>
            <a:pPr marL="533400" indent="-533400">
              <a:buNone/>
            </a:pPr>
            <a:endParaRPr lang="he-IL" dirty="0" smtClean="0"/>
          </a:p>
          <a:p>
            <a:pPr marL="533400" indent="-533400"/>
            <a:endParaRPr lang="he-IL" dirty="0" smtClean="0"/>
          </a:p>
          <a:p>
            <a:pPr marL="533400" indent="-533400"/>
            <a:endParaRPr lang="he-IL" dirty="0" smtClean="0"/>
          </a:p>
          <a:p>
            <a:pPr marL="533400" indent="-533400"/>
            <a:endParaRPr lang="he-IL" dirty="0" smtClean="0"/>
          </a:p>
          <a:p>
            <a:pPr marL="533400" indent="-533400"/>
            <a:endParaRPr lang="he-IL" dirty="0"/>
          </a:p>
          <a:p>
            <a:pPr marL="533400" indent="-533400">
              <a:buFont typeface="Wingdings" pitchFamily="2" charset="2"/>
              <a:buNone/>
            </a:pPr>
            <a:endParaRPr lang="he-IL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716016" y="5589240"/>
            <a:ext cx="0" cy="541338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08520" y="6093296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he-IL" sz="2400" b="1" dirty="0">
                <a:solidFill>
                  <a:schemeClr val="tx2"/>
                </a:solidFill>
                <a:latin typeface="Times New Roman" pitchFamily="18" charset="0"/>
              </a:rPr>
              <a:t>כתיבה הדורשת תכנון </a:t>
            </a:r>
            <a:r>
              <a:rPr kumimoji="1" 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וחשיבה מעודדת </a:t>
            </a:r>
            <a:r>
              <a:rPr kumimoji="1" lang="he-IL" sz="2400" b="1" dirty="0">
                <a:solidFill>
                  <a:schemeClr val="tx2"/>
                </a:solidFill>
                <a:latin typeface="Times New Roman" pitchFamily="18" charset="0"/>
              </a:rPr>
              <a:t>התייחסות </a:t>
            </a:r>
            <a:r>
              <a:rPr kumimoji="1" 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לרגשות ולמחשבות</a:t>
            </a:r>
            <a:endParaRPr kumimoji="1" lang="he-IL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e-IL" sz="4000" dirty="0" smtClean="0">
                <a:cs typeface="+mn-cs"/>
              </a:rPr>
              <a:t>הערך התרפויטי של הכתיבה</a:t>
            </a:r>
            <a:endParaRPr lang="he-IL" sz="4000" dirty="0">
              <a:cs typeface="+mn-cs"/>
            </a:endParaRPr>
          </a:p>
        </p:txBody>
      </p:sp>
      <p:pic>
        <p:nvPicPr>
          <p:cNvPr id="30724" name="Picture 4" descr="http://communabuilder.tapuz.co.il/UsersFolders/Accountancy/images/29367_2609142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20888"/>
            <a:ext cx="1584176" cy="234231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e-IL" sz="4800" b="1" dirty="0" smtClean="0"/>
              <a:t>מה בני הנוער עושים ברשת?</a:t>
            </a:r>
            <a:endParaRPr lang="en-US" sz="4800" b="1" dirty="0" smtClean="0"/>
          </a:p>
        </p:txBody>
      </p:sp>
      <p:pic>
        <p:nvPicPr>
          <p:cNvPr id="8195" name="Picture 5" descr="http://www.rivierahair.com/image/users/121190/ftp/my_files/new%20website/question-mark.jpg?id=76074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445</TotalTime>
  <Words>680</Words>
  <Application>Microsoft Office PowerPoint</Application>
  <PresentationFormat>‫הצגה על המסך (4:3)</PresentationFormat>
  <Paragraphs>172</Paragraphs>
  <Slides>41</Slides>
  <Notes>8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41</vt:i4>
      </vt:variant>
    </vt:vector>
  </HeadingPairs>
  <TitlesOfParts>
    <vt:vector size="44" baseType="lpstr">
      <vt:lpstr>היבט</vt:lpstr>
      <vt:lpstr>Photo Editor Photo</vt:lpstr>
      <vt:lpstr>תמונת מפת סיביות</vt:lpstr>
      <vt:lpstr>מצגת של PowerPoint</vt:lpstr>
      <vt:lpstr>מצגת של PowerPoint</vt:lpstr>
      <vt:lpstr>בין ילידים למהגרים</vt:lpstr>
      <vt:lpstr>מצגת של PowerPoint</vt:lpstr>
      <vt:lpstr>שאריות של מבטא</vt:lpstr>
      <vt:lpstr>מה מיוחד בתקשורת הווירטואלית?</vt:lpstr>
      <vt:lpstr>מצגת של PowerPoint</vt:lpstr>
      <vt:lpstr>הערך התרפויטי של הכתיבה</vt:lpstr>
      <vt:lpstr>מה בני הנוער עושים ברשת?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קבוצות שנאה בפייסבוק</vt:lpstr>
      <vt:lpstr>מצגת של PowerPoint</vt:lpstr>
      <vt:lpstr>מצגת של PowerPoint</vt:lpstr>
      <vt:lpstr>מצגת של PowerPoint</vt:lpstr>
      <vt:lpstr>מצגת של PowerPoint</vt:lpstr>
      <vt:lpstr>מידע מסוכן ברשת</vt:lpstr>
      <vt:lpstr>מצגת של PowerPoint</vt:lpstr>
      <vt:lpstr>סכנות ברשת - טרור  אופיר רחום ז"ל</vt:lpstr>
      <vt:lpstr>מצגת של PowerPoint</vt:lpstr>
      <vt:lpstr>יחסים מסוכנים</vt:lpstr>
      <vt:lpstr>"הפדופיל מהאינטרנט"</vt:lpstr>
      <vt:lpstr>צ'טים</vt:lpstr>
      <vt:lpstr>מצגת של PowerPoint</vt:lpstr>
      <vt:lpstr>מצגת של PowerPoint</vt:lpstr>
      <vt:lpstr>פורנוגרפיה</vt:lpstr>
      <vt:lpstr>התמכרות לרשת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בריאות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Administrator</dc:creator>
  <cp:lastModifiedBy>Nir</cp:lastModifiedBy>
  <cp:revision>82</cp:revision>
  <dcterms:created xsi:type="dcterms:W3CDTF">2010-05-08T10:05:08Z</dcterms:created>
  <dcterms:modified xsi:type="dcterms:W3CDTF">2014-06-23T14:19:30Z</dcterms:modified>
</cp:coreProperties>
</file>