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2"/>
  </p:notesMasterIdLst>
  <p:sldIdLst>
    <p:sldId id="260" r:id="rId2"/>
    <p:sldId id="261" r:id="rId3"/>
    <p:sldId id="264" r:id="rId4"/>
    <p:sldId id="266" r:id="rId5"/>
    <p:sldId id="268" r:id="rId6"/>
    <p:sldId id="270" r:id="rId7"/>
    <p:sldId id="274" r:id="rId8"/>
    <p:sldId id="272" r:id="rId9"/>
    <p:sldId id="269" r:id="rId10"/>
    <p:sldId id="267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363" autoAdjust="0"/>
    <p:restoredTop sz="83877" autoAdjust="0"/>
  </p:normalViewPr>
  <p:slideViewPr>
    <p:cSldViewPr>
      <p:cViewPr>
        <p:scale>
          <a:sx n="97" d="100"/>
          <a:sy n="97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3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____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עמודה1</c:v>
                </c:pt>
              </c:strCache>
            </c:strRef>
          </c:tx>
          <c:explosion val="16"/>
          <c:dPt>
            <c:idx val="0"/>
            <c:bubble3D val="0"/>
            <c:explosion val="0"/>
          </c:dPt>
          <c:dPt>
            <c:idx val="1"/>
            <c:bubble3D val="0"/>
            <c:explosion val="0"/>
          </c:dPt>
          <c:dPt>
            <c:idx val="2"/>
            <c:bubble3D val="0"/>
            <c:explosion val="0"/>
            <c:spPr>
              <a:solidFill>
                <a:schemeClr val="tx1">
                  <a:lumMod val="95000"/>
                  <a:lumOff val="5000"/>
                </a:schemeClr>
              </a:solidFill>
            </c:spPr>
          </c:dPt>
          <c:cat>
            <c:strRef>
              <c:f>גיליון1!$A$2:$A$4</c:f>
              <c:strCache>
                <c:ptCount val="3"/>
                <c:pt idx="0">
                  <c:v>כן</c:v>
                </c:pt>
                <c:pt idx="1">
                  <c:v>טרם החלטתי</c:v>
                </c:pt>
                <c:pt idx="2">
                  <c:v>לא</c:v>
                </c:pt>
              </c:strCache>
            </c:strRef>
          </c:cat>
          <c:val>
            <c:numRef>
              <c:f>גיליון1!$B$2:$B$4</c:f>
              <c:numCache>
                <c:formatCode>General</c:formatCode>
                <c:ptCount val="3"/>
                <c:pt idx="0">
                  <c:v>7.8</c:v>
                </c:pt>
                <c:pt idx="1">
                  <c:v>2</c:v>
                </c:pt>
                <c:pt idx="2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780409172643371"/>
          <c:y val="0.28696106076397154"/>
          <c:w val="0.20606712422899512"/>
          <c:h val="0.554855456977443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279723-9809-4D39-AF5E-660222CBCB62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738C8A4-D1C1-49E1-9E84-C1E8D48035CE}">
      <dgm:prSet phldrT="[טקסט]" custT="1"/>
      <dgm:spPr/>
      <dgm:t>
        <a:bodyPr/>
        <a:lstStyle/>
        <a:p>
          <a:r>
            <a:rPr lang="he-IL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חוברת הדרכה לגלישה בטוחה</a:t>
          </a:r>
          <a:endParaRPr lang="en-US" sz="25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3AC5AFF-9332-46D1-8C45-7A94926A1F94}" type="parTrans" cxnId="{83BC1621-06EC-484F-82FE-4278EA010541}">
      <dgm:prSet/>
      <dgm:spPr/>
      <dgm:t>
        <a:bodyPr/>
        <a:lstStyle/>
        <a:p>
          <a:endParaRPr lang="en-US"/>
        </a:p>
      </dgm:t>
    </dgm:pt>
    <dgm:pt modelId="{A61654B2-BC10-4F41-A745-290E44990D62}" type="sibTrans" cxnId="{83BC1621-06EC-484F-82FE-4278EA010541}">
      <dgm:prSet custT="1"/>
      <dgm:spPr/>
      <dgm:t>
        <a:bodyPr/>
        <a:lstStyle/>
        <a:p>
          <a:r>
            <a:rPr lang="he-IL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הוראה מתוקשבת סינכרונית</a:t>
          </a:r>
          <a:endParaRPr lang="en-US" sz="2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79B8028-91E8-4F4A-992F-70F3B37751DD}">
      <dgm:prSet phldrT="[טקסט]" custT="1"/>
      <dgm:spPr/>
      <dgm:t>
        <a:bodyPr/>
        <a:lstStyle/>
        <a:p>
          <a:r>
            <a:rPr lang="he-IL" sz="2600" b="1" dirty="0" smtClean="0">
              <a:latin typeface="Arial" pitchFamily="34" charset="0"/>
              <a:cs typeface="Arial" pitchFamily="34" charset="0"/>
            </a:rPr>
            <a:t>קבוצות פייסבוק ו- </a:t>
          </a:r>
          <a:r>
            <a:rPr lang="en-US" sz="2100" b="1" dirty="0" err="1" smtClean="0">
              <a:latin typeface="Arial" pitchFamily="34" charset="0"/>
              <a:cs typeface="Arial" pitchFamily="34" charset="0"/>
            </a:rPr>
            <a:t>WhattsApp</a:t>
          </a:r>
          <a:r>
            <a:rPr lang="he-IL" sz="2600" b="1" dirty="0" smtClean="0">
              <a:latin typeface="Arial" pitchFamily="34" charset="0"/>
              <a:cs typeface="Arial" pitchFamily="34" charset="0"/>
            </a:rPr>
            <a:t> יחידתיות</a:t>
          </a:r>
          <a:endParaRPr lang="en-US" sz="2600" b="1" dirty="0">
            <a:latin typeface="Arial" pitchFamily="34" charset="0"/>
            <a:cs typeface="Arial" pitchFamily="34" charset="0"/>
          </a:endParaRPr>
        </a:p>
      </dgm:t>
    </dgm:pt>
    <dgm:pt modelId="{044650DD-E32D-4621-AC3D-B61AFEEBF9D5}" type="parTrans" cxnId="{186E152B-C5D2-430E-85EF-A99D5D4E9D01}">
      <dgm:prSet/>
      <dgm:spPr/>
      <dgm:t>
        <a:bodyPr/>
        <a:lstStyle/>
        <a:p>
          <a:endParaRPr lang="en-US"/>
        </a:p>
      </dgm:t>
    </dgm:pt>
    <dgm:pt modelId="{C1D82364-1BFC-4E4D-9284-DE067758D7B4}" type="sibTrans" cxnId="{186E152B-C5D2-430E-85EF-A99D5D4E9D01}">
      <dgm:prSet/>
      <dgm:spPr/>
      <dgm:t>
        <a:bodyPr/>
        <a:lstStyle/>
        <a:p>
          <a:endParaRPr lang="en-US"/>
        </a:p>
      </dgm:t>
    </dgm:pt>
    <dgm:pt modelId="{C28FECA5-AD8D-47E2-964B-BC668CB9080A}" type="pres">
      <dgm:prSet presAssocID="{E7279723-9809-4D39-AF5E-660222CBCB6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F6060EE5-8AA1-45CF-A8B7-DA2FE6836AC7}" type="pres">
      <dgm:prSet presAssocID="{C738C8A4-D1C1-49E1-9E84-C1E8D48035CE}" presName="composite" presStyleCnt="0"/>
      <dgm:spPr/>
    </dgm:pt>
    <dgm:pt modelId="{0618DE59-E28D-415A-8FCF-7ED4FEA22F33}" type="pres">
      <dgm:prSet presAssocID="{C738C8A4-D1C1-49E1-9E84-C1E8D48035CE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0F8D3-B50E-4157-B421-AC4990D4D602}" type="pres">
      <dgm:prSet presAssocID="{C738C8A4-D1C1-49E1-9E84-C1E8D48035CE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FC871A-4626-413D-A73B-3D797CB5D704}" type="pres">
      <dgm:prSet presAssocID="{C738C8A4-D1C1-49E1-9E84-C1E8D48035CE}" presName="BalanceSpacing" presStyleCnt="0"/>
      <dgm:spPr/>
    </dgm:pt>
    <dgm:pt modelId="{D647BA70-FFF3-4C30-92E0-AB7285FF26B7}" type="pres">
      <dgm:prSet presAssocID="{C738C8A4-D1C1-49E1-9E84-C1E8D48035CE}" presName="BalanceSpacing1" presStyleCnt="0"/>
      <dgm:spPr/>
    </dgm:pt>
    <dgm:pt modelId="{F7977FED-8950-4801-A815-4CAD8A64E21C}" type="pres">
      <dgm:prSet presAssocID="{A61654B2-BC10-4F41-A745-290E44990D62}" presName="Accent1Text" presStyleLbl="node1" presStyleIdx="1" presStyleCnt="4" custScaleX="110817" custLinFactNeighborX="1622" custLinFactNeighborY="-123"/>
      <dgm:spPr/>
      <dgm:t>
        <a:bodyPr/>
        <a:lstStyle/>
        <a:p>
          <a:endParaRPr lang="en-US"/>
        </a:p>
      </dgm:t>
    </dgm:pt>
    <dgm:pt modelId="{110B1C37-4AD3-4212-A025-203D2BE7F83F}" type="pres">
      <dgm:prSet presAssocID="{A61654B2-BC10-4F41-A745-290E44990D62}" presName="spaceBetweenRectangles" presStyleCnt="0"/>
      <dgm:spPr/>
    </dgm:pt>
    <dgm:pt modelId="{C4F13DE1-8C7B-4BE5-BB92-1751EFAF5C3B}" type="pres">
      <dgm:prSet presAssocID="{779B8028-91E8-4F4A-992F-70F3B37751DD}" presName="composite" presStyleCnt="0"/>
      <dgm:spPr/>
    </dgm:pt>
    <dgm:pt modelId="{CC6C2730-1883-44A7-A841-5970E2A878FB}" type="pres">
      <dgm:prSet presAssocID="{779B8028-91E8-4F4A-992F-70F3B37751DD}" presName="Parent1" presStyleLbl="node1" presStyleIdx="2" presStyleCnt="4" custScaleX="128140" custLinFactNeighborX="-6194" custLinFactNeighborY="-217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425DD-7828-49D3-9298-F06B3FAB5333}" type="pres">
      <dgm:prSet presAssocID="{779B8028-91E8-4F4A-992F-70F3B37751DD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3EA641-17F3-4BD6-A4F0-D7C950009E45}" type="pres">
      <dgm:prSet presAssocID="{779B8028-91E8-4F4A-992F-70F3B37751DD}" presName="BalanceSpacing" presStyleCnt="0"/>
      <dgm:spPr/>
    </dgm:pt>
    <dgm:pt modelId="{A4A996B3-3644-4C6D-8701-3B20C97D5B1D}" type="pres">
      <dgm:prSet presAssocID="{779B8028-91E8-4F4A-992F-70F3B37751DD}" presName="BalanceSpacing1" presStyleCnt="0"/>
      <dgm:spPr/>
    </dgm:pt>
    <dgm:pt modelId="{0C4BAF40-C06A-4E0A-B710-4D3D9C420EA1}" type="pres">
      <dgm:prSet presAssocID="{C1D82364-1BFC-4E4D-9284-DE067758D7B4}" presName="Accent1Text" presStyleLbl="node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212E9C9F-381E-4DE9-B28E-C350AA049904}" type="presOf" srcId="{C1D82364-1BFC-4E4D-9284-DE067758D7B4}" destId="{0C4BAF40-C06A-4E0A-B710-4D3D9C420EA1}" srcOrd="0" destOrd="0" presId="urn:microsoft.com/office/officeart/2008/layout/AlternatingHexagons"/>
    <dgm:cxn modelId="{2898E6B2-9487-46E1-9D88-986B444F6121}" type="presOf" srcId="{A61654B2-BC10-4F41-A745-290E44990D62}" destId="{F7977FED-8950-4801-A815-4CAD8A64E21C}" srcOrd="0" destOrd="0" presId="urn:microsoft.com/office/officeart/2008/layout/AlternatingHexagons"/>
    <dgm:cxn modelId="{186E152B-C5D2-430E-85EF-A99D5D4E9D01}" srcId="{E7279723-9809-4D39-AF5E-660222CBCB62}" destId="{779B8028-91E8-4F4A-992F-70F3B37751DD}" srcOrd="1" destOrd="0" parTransId="{044650DD-E32D-4621-AC3D-B61AFEEBF9D5}" sibTransId="{C1D82364-1BFC-4E4D-9284-DE067758D7B4}"/>
    <dgm:cxn modelId="{2D991283-32EB-4E17-B5CA-277F78B79A37}" type="presOf" srcId="{779B8028-91E8-4F4A-992F-70F3B37751DD}" destId="{CC6C2730-1883-44A7-A841-5970E2A878FB}" srcOrd="0" destOrd="0" presId="urn:microsoft.com/office/officeart/2008/layout/AlternatingHexagons"/>
    <dgm:cxn modelId="{3142303F-C3A8-45FE-8B55-23D19BE7BDDB}" type="presOf" srcId="{C738C8A4-D1C1-49E1-9E84-C1E8D48035CE}" destId="{0618DE59-E28D-415A-8FCF-7ED4FEA22F33}" srcOrd="0" destOrd="0" presId="urn:microsoft.com/office/officeart/2008/layout/AlternatingHexagons"/>
    <dgm:cxn modelId="{82CD04C9-8D55-48A8-B3D5-0BAF844B95FE}" type="presOf" srcId="{E7279723-9809-4D39-AF5E-660222CBCB62}" destId="{C28FECA5-AD8D-47E2-964B-BC668CB9080A}" srcOrd="0" destOrd="0" presId="urn:microsoft.com/office/officeart/2008/layout/AlternatingHexagons"/>
    <dgm:cxn modelId="{83BC1621-06EC-484F-82FE-4278EA010541}" srcId="{E7279723-9809-4D39-AF5E-660222CBCB62}" destId="{C738C8A4-D1C1-49E1-9E84-C1E8D48035CE}" srcOrd="0" destOrd="0" parTransId="{33AC5AFF-9332-46D1-8C45-7A94926A1F94}" sibTransId="{A61654B2-BC10-4F41-A745-290E44990D62}"/>
    <dgm:cxn modelId="{792E31D0-D067-468A-969A-ED6B1CAEDED3}" type="presParOf" srcId="{C28FECA5-AD8D-47E2-964B-BC668CB9080A}" destId="{F6060EE5-8AA1-45CF-A8B7-DA2FE6836AC7}" srcOrd="0" destOrd="0" presId="urn:microsoft.com/office/officeart/2008/layout/AlternatingHexagons"/>
    <dgm:cxn modelId="{BE86FAE2-25B8-4FE6-A3A9-27E963AFD1B7}" type="presParOf" srcId="{F6060EE5-8AA1-45CF-A8B7-DA2FE6836AC7}" destId="{0618DE59-E28D-415A-8FCF-7ED4FEA22F33}" srcOrd="0" destOrd="0" presId="urn:microsoft.com/office/officeart/2008/layout/AlternatingHexagons"/>
    <dgm:cxn modelId="{F09D12EF-9A25-4B82-94C5-405AB9848F36}" type="presParOf" srcId="{F6060EE5-8AA1-45CF-A8B7-DA2FE6836AC7}" destId="{9040F8D3-B50E-4157-B421-AC4990D4D602}" srcOrd="1" destOrd="0" presId="urn:microsoft.com/office/officeart/2008/layout/AlternatingHexagons"/>
    <dgm:cxn modelId="{911C0EE8-4D4F-4815-A022-858A65389CFF}" type="presParOf" srcId="{F6060EE5-8AA1-45CF-A8B7-DA2FE6836AC7}" destId="{09FC871A-4626-413D-A73B-3D797CB5D704}" srcOrd="2" destOrd="0" presId="urn:microsoft.com/office/officeart/2008/layout/AlternatingHexagons"/>
    <dgm:cxn modelId="{181D6118-1F58-4991-A913-B7DFE45C1FF1}" type="presParOf" srcId="{F6060EE5-8AA1-45CF-A8B7-DA2FE6836AC7}" destId="{D647BA70-FFF3-4C30-92E0-AB7285FF26B7}" srcOrd="3" destOrd="0" presId="urn:microsoft.com/office/officeart/2008/layout/AlternatingHexagons"/>
    <dgm:cxn modelId="{CE5A7195-E3FD-4653-823F-9816A8350C5E}" type="presParOf" srcId="{F6060EE5-8AA1-45CF-A8B7-DA2FE6836AC7}" destId="{F7977FED-8950-4801-A815-4CAD8A64E21C}" srcOrd="4" destOrd="0" presId="urn:microsoft.com/office/officeart/2008/layout/AlternatingHexagons"/>
    <dgm:cxn modelId="{E0842845-6793-4970-841D-38458099F73F}" type="presParOf" srcId="{C28FECA5-AD8D-47E2-964B-BC668CB9080A}" destId="{110B1C37-4AD3-4212-A025-203D2BE7F83F}" srcOrd="1" destOrd="0" presId="urn:microsoft.com/office/officeart/2008/layout/AlternatingHexagons"/>
    <dgm:cxn modelId="{B48556B5-CA02-4C2D-BDEF-85B9F77DC22C}" type="presParOf" srcId="{C28FECA5-AD8D-47E2-964B-BC668CB9080A}" destId="{C4F13DE1-8C7B-4BE5-BB92-1751EFAF5C3B}" srcOrd="2" destOrd="0" presId="urn:microsoft.com/office/officeart/2008/layout/AlternatingHexagons"/>
    <dgm:cxn modelId="{90BA7210-2420-43DE-A317-6D90966F78B7}" type="presParOf" srcId="{C4F13DE1-8C7B-4BE5-BB92-1751EFAF5C3B}" destId="{CC6C2730-1883-44A7-A841-5970E2A878FB}" srcOrd="0" destOrd="0" presId="urn:microsoft.com/office/officeart/2008/layout/AlternatingHexagons"/>
    <dgm:cxn modelId="{95266B86-79DC-4456-9871-5B91C041385A}" type="presParOf" srcId="{C4F13DE1-8C7B-4BE5-BB92-1751EFAF5C3B}" destId="{9AF425DD-7828-49D3-9298-F06B3FAB5333}" srcOrd="1" destOrd="0" presId="urn:microsoft.com/office/officeart/2008/layout/AlternatingHexagons"/>
    <dgm:cxn modelId="{A0F40C3F-865C-40FC-A059-04F8D0FB9321}" type="presParOf" srcId="{C4F13DE1-8C7B-4BE5-BB92-1751EFAF5C3B}" destId="{B23EA641-17F3-4BD6-A4F0-D7C950009E45}" srcOrd="2" destOrd="0" presId="urn:microsoft.com/office/officeart/2008/layout/AlternatingHexagons"/>
    <dgm:cxn modelId="{9B118C83-A6D1-4BCA-8F00-F0406E4F284D}" type="presParOf" srcId="{C4F13DE1-8C7B-4BE5-BB92-1751EFAF5C3B}" destId="{A4A996B3-3644-4C6D-8701-3B20C97D5B1D}" srcOrd="3" destOrd="0" presId="urn:microsoft.com/office/officeart/2008/layout/AlternatingHexagons"/>
    <dgm:cxn modelId="{09800819-83D4-499C-895C-306F250CF02B}" type="presParOf" srcId="{C4F13DE1-8C7B-4BE5-BB92-1751EFAF5C3B}" destId="{0C4BAF40-C06A-4E0A-B710-4D3D9C420E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8DE59-E28D-415A-8FCF-7ED4FEA22F33}">
      <dsp:nvSpPr>
        <dsp:cNvPr id="0" name=""/>
        <dsp:cNvSpPr/>
      </dsp:nvSpPr>
      <dsp:spPr>
        <a:xfrm rot="5400000">
          <a:off x="3381149" y="614063"/>
          <a:ext cx="2218078" cy="192972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חוברת הדרכה לגלישה בטוחה</a:t>
          </a:r>
          <a:endParaRPr lang="en-US" sz="25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5400000">
        <a:off x="3826040" y="815538"/>
        <a:ext cx="1328296" cy="1526778"/>
      </dsp:txXfrm>
    </dsp:sp>
    <dsp:sp modelId="{9040F8D3-B50E-4157-B421-AC4990D4D602}">
      <dsp:nvSpPr>
        <dsp:cNvPr id="0" name=""/>
        <dsp:cNvSpPr/>
      </dsp:nvSpPr>
      <dsp:spPr>
        <a:xfrm>
          <a:off x="5513609" y="913503"/>
          <a:ext cx="2475375" cy="1330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977FED-8950-4801-A815-4CAD8A64E21C}">
      <dsp:nvSpPr>
        <dsp:cNvPr id="0" name=""/>
        <dsp:cNvSpPr/>
      </dsp:nvSpPr>
      <dsp:spPr>
        <a:xfrm rot="5400000">
          <a:off x="1328342" y="506965"/>
          <a:ext cx="2218078" cy="213846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3327248"/>
            <a:satOff val="-5151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הוראה מתוקשבת סינכרונית</a:t>
          </a:r>
          <a:endParaRPr lang="en-US" sz="2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718163" y="830204"/>
        <a:ext cx="1438436" cy="1491988"/>
      </dsp:txXfrm>
    </dsp:sp>
    <dsp:sp modelId="{CC6C2730-1883-44A7-A841-5970E2A878FB}">
      <dsp:nvSpPr>
        <dsp:cNvPr id="0" name=""/>
        <dsp:cNvSpPr/>
      </dsp:nvSpPr>
      <dsp:spPr>
        <a:xfrm rot="5400000">
          <a:off x="2215575" y="2176923"/>
          <a:ext cx="2218078" cy="2472753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6654497"/>
            <a:satOff val="-10303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latin typeface="Arial" pitchFamily="34" charset="0"/>
              <a:cs typeface="Arial" pitchFamily="34" charset="0"/>
            </a:rPr>
            <a:t>קבוצות פייסבוק ו- </a:t>
          </a:r>
          <a:r>
            <a:rPr lang="en-US" sz="2100" b="1" kern="1200" dirty="0" err="1" smtClean="0">
              <a:latin typeface="Arial" pitchFamily="34" charset="0"/>
              <a:cs typeface="Arial" pitchFamily="34" charset="0"/>
            </a:rPr>
            <a:t>WhattsApp</a:t>
          </a:r>
          <a:r>
            <a:rPr lang="he-IL" sz="2600" b="1" kern="1200" dirty="0" smtClean="0">
              <a:latin typeface="Arial" pitchFamily="34" charset="0"/>
              <a:cs typeface="Arial" pitchFamily="34" charset="0"/>
            </a:rPr>
            <a:t> יחידתיות</a:t>
          </a:r>
          <a:endParaRPr lang="en-US" sz="2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500363" y="2673941"/>
        <a:ext cx="1648502" cy="1478718"/>
      </dsp:txXfrm>
    </dsp:sp>
    <dsp:sp modelId="{9AF425DD-7828-49D3-9298-F06B3FAB5333}">
      <dsp:nvSpPr>
        <dsp:cNvPr id="0" name=""/>
        <dsp:cNvSpPr/>
      </dsp:nvSpPr>
      <dsp:spPr>
        <a:xfrm>
          <a:off x="3902" y="2796208"/>
          <a:ext cx="2395524" cy="1330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BAF40-C06A-4E0A-B710-4D3D9C420EA1}">
      <dsp:nvSpPr>
        <dsp:cNvPr id="0" name=""/>
        <dsp:cNvSpPr/>
      </dsp:nvSpPr>
      <dsp:spPr>
        <a:xfrm rot="5400000">
          <a:off x="4419209" y="2496768"/>
          <a:ext cx="2218078" cy="192972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9981745"/>
            <a:satOff val="-15454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864100" y="2698243"/>
        <a:ext cx="1328296" cy="1526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0.37963</cdr:x>
      <cdr:y>0.46032</cdr:y>
    </cdr:from>
    <cdr:to>
      <cdr:x>0.51852</cdr:x>
      <cdr:y>0.5873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328" y="2088232"/>
          <a:ext cx="108012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e-IL" sz="2900" b="1" dirty="0" smtClean="0">
              <a:latin typeface="Arial" pitchFamily="34" charset="0"/>
              <a:cs typeface="Arial" pitchFamily="34" charset="0"/>
            </a:rPr>
            <a:t>78%</a:t>
          </a:r>
          <a:endParaRPr lang="en-US" sz="29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0.21296</cdr:x>
      <cdr:y>0.2381</cdr:y>
    </cdr:from>
    <cdr:to>
      <cdr:x>0.33333</cdr:x>
      <cdr:y>0.33333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56184" y="1080120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e-IL" sz="2800" b="1" dirty="0" smtClean="0">
              <a:latin typeface="Arial" pitchFamily="34" charset="0"/>
              <a:cs typeface="Arial" pitchFamily="34" charset="0"/>
            </a:rPr>
            <a:t>20% </a:t>
          </a:r>
          <a:endParaRPr lang="en-US" sz="28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D0A00DB-EAFB-424F-B51B-6C379764C2D9}" type="datetimeFigureOut">
              <a:rPr lang="he-IL" smtClean="0"/>
              <a:t>א'/תמוז/תשע"ד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9E5932-3B78-43B2-9F1A-13A932BFDD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498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baseline="0" dirty="0" smtClean="0"/>
              <a:t>מה שמודגש עלה בשכיחות גבוהה במיוחד. </a:t>
            </a:r>
          </a:p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baseline="0" dirty="0" smtClean="0"/>
              <a:t>מה שמודגש עלה בשכיחות גבוהה במיוחד. </a:t>
            </a:r>
          </a:p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3653DA-8BF4-4869-96FE-9BCF43372D46}" type="datetime8">
              <a:rPr lang="en-US" smtClean="0"/>
              <a:pPr/>
              <a:t>6/29/2014 1:12 PM</a:t>
            </a:fld>
            <a:endParaRPr lang="en-US" dirty="0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BDDC3"/>
              </a:solidFill>
            </a:endParaRPr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>
                <a:solidFill>
                  <a:srgbClr val="EBDDC3"/>
                </a:solidFill>
              </a:rPr>
              <a:pPr/>
              <a:t>‹#›</a:t>
            </a:fld>
            <a:endParaRPr lang="en-US" dirty="0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79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rgbClr val="775F55"/>
                </a:solidFill>
              </a:rPr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9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rgbClr val="775F55"/>
                </a:solidFill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15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8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22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hap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3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Shap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hap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hap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Shap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Shap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Shap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077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6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>
                <a:solidFill>
                  <a:srgbClr val="775F55"/>
                </a:solidFill>
              </a:rPr>
              <a:pPr/>
              <a:t>‹#›</a:t>
            </a:fld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0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33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>
                <a:solidFill>
                  <a:srgbClr val="775F55"/>
                </a:solidFill>
              </a:rPr>
              <a:pPr/>
              <a:t>6/29/2014 1:12 PM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2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rtl="0"/>
            <a:fld id="{8D3816DF-213E-421B-92D3-C068DBB023D6}" type="datetime8">
              <a:rPr lang="en-US" smtClean="0">
                <a:solidFill>
                  <a:srgbClr val="775F55"/>
                </a:solidFill>
              </a:rPr>
              <a:pPr rtl="0"/>
              <a:t>6/29/2014 1:12 PM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rtl="0"/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rtl="0"/>
            <a:fld id="{72AC53DF-4216-466D-99A7-94400E6C2A25}" type="slidenum">
              <a:rPr lang="en-US" sz="1200" smtClean="0">
                <a:solidFill>
                  <a:srgbClr val="775F55"/>
                </a:solidFill>
              </a:rPr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pPr algn="ctr"/>
            <a:r>
              <a:rPr lang="he-IL" sz="4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הרציונאל</a:t>
            </a:r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לביצוע הסקר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424936" cy="5445224"/>
          </a:xfrm>
        </p:spPr>
        <p:txBody>
          <a:bodyPr>
            <a:normAutofit/>
          </a:bodyPr>
          <a:lstStyle/>
          <a:p>
            <a:endParaRPr lang="he-IL" sz="2800" dirty="0" smtClean="0">
              <a:latin typeface="Times New Roman"/>
              <a:ea typeface="Times New Roman"/>
              <a:cs typeface="David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sz="3300" dirty="0" smtClean="0">
                <a:latin typeface="Arial" pitchFamily="34" charset="0"/>
                <a:ea typeface="Times New Roman"/>
                <a:cs typeface="Arial" pitchFamily="34" charset="0"/>
              </a:rPr>
              <a:t>מיצובה של רשת האינטרנט בחיי היום יום בקרב בני נוער והשפעתה על מכלול תחומי חייהם, מחייבת התייחסות מקצועית הולמת ופיתוח מתודולוגיה עיונית ומעשית המותאמת לסביבה המקוונת.  </a:t>
            </a:r>
          </a:p>
          <a:p>
            <a:endParaRPr lang="en-US" sz="30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39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2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יוזמות בולטות שבוצעו ביחידות האגף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496944" cy="5445224"/>
          </a:xfrm>
        </p:spPr>
        <p:txBody>
          <a:bodyPr>
            <a:normAutofit/>
          </a:bodyPr>
          <a:lstStyle/>
          <a:p>
            <a:endParaRPr lang="he-IL" sz="2800" dirty="0" smtClean="0">
              <a:latin typeface="Times New Roman"/>
              <a:ea typeface="Times New Roman"/>
              <a:cs typeface="David"/>
            </a:endParaRPr>
          </a:p>
          <a:p>
            <a:pPr>
              <a:lnSpc>
                <a:spcPct val="150000"/>
              </a:lnSpc>
            </a:pPr>
            <a:endParaRPr lang="en-US" sz="30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39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3809448699"/>
              </p:ext>
            </p:extLst>
          </p:nvPr>
        </p:nvGraphicFramePr>
        <p:xfrm>
          <a:off x="899592" y="1700808"/>
          <a:ext cx="79928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23546" y="4365104"/>
            <a:ext cx="1500572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מרכז תקשוב רשותי ירושלים</a:t>
            </a:r>
            <a:endParaRPr lang="he-IL" sz="2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53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מטרות הסקר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07504" y="1196752"/>
            <a:ext cx="8856984" cy="5445224"/>
          </a:xfrm>
        </p:spPr>
        <p:txBody>
          <a:bodyPr>
            <a:normAutofit fontScale="92500"/>
          </a:bodyPr>
          <a:lstStyle/>
          <a:p>
            <a:endParaRPr lang="he-IL" sz="2800" dirty="0" smtClean="0">
              <a:latin typeface="Times New Roman"/>
              <a:ea typeface="Times New Roman"/>
              <a:cs typeface="David"/>
            </a:endParaRPr>
          </a:p>
          <a:p>
            <a:pPr>
              <a:lnSpc>
                <a:spcPct val="200000"/>
              </a:lnSpc>
            </a:pPr>
            <a:r>
              <a:rPr lang="he-IL" sz="3600" dirty="0" smtClean="0">
                <a:latin typeface="Arial" pitchFamily="34" charset="0"/>
                <a:ea typeface="Times New Roman"/>
                <a:cs typeface="Arial" pitchFamily="34" charset="0"/>
              </a:rPr>
              <a:t>מיפוי הנגישות הטכנולוגית של מנהלי קידום נוער.</a:t>
            </a:r>
          </a:p>
          <a:p>
            <a:pPr>
              <a:lnSpc>
                <a:spcPct val="150000"/>
              </a:lnSpc>
            </a:pPr>
            <a:r>
              <a:rPr lang="he-IL" sz="3600" dirty="0" smtClean="0">
                <a:latin typeface="Arial" pitchFamily="34" charset="0"/>
                <a:ea typeface="Times New Roman"/>
                <a:cs typeface="Arial" pitchFamily="34" charset="0"/>
              </a:rPr>
              <a:t>היכרות ראשונית עם העמדות של המנהלים ביחס לפוטנציאל שילוב הרשת בעבודה הייעוצית-טיפולית. </a:t>
            </a:r>
          </a:p>
          <a:p>
            <a:pPr>
              <a:lnSpc>
                <a:spcPct val="200000"/>
              </a:lnSpc>
            </a:pPr>
            <a:r>
              <a:rPr lang="he-IL" sz="3600" dirty="0" smtClean="0">
                <a:latin typeface="Arial" pitchFamily="34" charset="0"/>
                <a:ea typeface="Times New Roman"/>
                <a:cs typeface="Arial" pitchFamily="34" charset="0"/>
              </a:rPr>
              <a:t>היכרות עם יוזמות ופרויקטים שבוצעו ביחידות האגף. </a:t>
            </a:r>
          </a:p>
          <a:p>
            <a:endParaRPr lang="en-US" sz="30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39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5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יישומים ואתרים בשימוש תדיר 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856984" cy="5157192"/>
          </a:xfrm>
        </p:spPr>
        <p:txBody>
          <a:bodyPr>
            <a:normAutofit/>
          </a:bodyPr>
          <a:lstStyle/>
          <a:p>
            <a:endParaRPr lang="he-IL" sz="2800" dirty="0" smtClean="0">
              <a:latin typeface="Times New Roman"/>
              <a:ea typeface="Times New Roman"/>
              <a:cs typeface="David"/>
            </a:endParaRPr>
          </a:p>
          <a:p>
            <a:pPr>
              <a:lnSpc>
                <a:spcPct val="200000"/>
              </a:lnSpc>
            </a:pPr>
            <a:endParaRPr lang="he-IL" sz="3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he-IL" sz="3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he-IL" sz="3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sz="30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39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1030" name="Picture 6" descr="https://chart.googleapis.com/chart?cht=bhs&amp;chs=345x270&amp;chbh=24%2C6&amp;chxt=x%2Cy&amp;chxl=0%3A%7C0%7C26%7C52%7C78%7C104%7C130%7C1%3A%7C%E2%80%AB%D7%90%D7%97%D7%A8%E2%80%AC%7C%E2%80%AB%D7%98%D7%95%D7%95%D7%99%D7%98%D7%A8%20(Twitter)%E2%80%AC%7C%E2%80%AB%D7%95%D7%95%D7%90%D7%98%D7%90%D7%A4%20(WhatsApp)...%E2%80%AC%7C%E2%80%AB%D7%9E%D7%90%D7%92%D7%A8%D7%99%20%D7%9E%D7%99%D7%93%D7%A2%20%D7%9E%D7%A7%D7%95%D7%95%D7%A0%D7%99...%E2%80%AC%7C%E2%80%AB%D7%AA%D7%A7%D7%A9%D7%95%D7%A8%D7%AA%20%D7%9E%D7%99%D7%99%D7%93%D7%99%D7%AA%20(%D7%9B%D7%92...%E2%80%AC%7C%E2%80%AB%D7%99%D7%95%20%D7%98%D7%99%D7%95%D7%91%20(youtube)%E2%80%AC%7C%E2%80%AB%D7%A4%D7%99%D7%99%D7%A1%D7%91%D7%95%D7%A7%E2%80%AC%7C%E2%80%AB%D7%A4%D7%95%D7%A8%D7%95%D7%9D%20(%D7%A7%D7%94%D7%99%D7%9C%D7%94%20%D7%9E%D7%A7%D7%95%D7%95...%E2%80%AC&amp;chds=0%2C130&amp;chco=9601ac&amp;chxs=0%2C000000%2C12%2C0%2Clt%7C1%2C000000%2C12%2C1%2Clt&amp;chd=t%3A35%2C70%2C52%2C24%2C82%2C130%2C2%2C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208912" cy="521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מעוגל 5"/>
          <p:cNvSpPr/>
          <p:nvPr/>
        </p:nvSpPr>
        <p:spPr>
          <a:xfrm>
            <a:off x="827584" y="1916832"/>
            <a:ext cx="792088" cy="3600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683568" y="3717032"/>
            <a:ext cx="648072" cy="28803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827584" y="4234517"/>
            <a:ext cx="1008112" cy="27460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מלבן מעוגל 8"/>
          <p:cNvSpPr/>
          <p:nvPr/>
        </p:nvSpPr>
        <p:spPr>
          <a:xfrm>
            <a:off x="539552" y="4869160"/>
            <a:ext cx="288032" cy="28803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מלבן מעוגל 10"/>
          <p:cNvSpPr/>
          <p:nvPr/>
        </p:nvSpPr>
        <p:spPr>
          <a:xfrm>
            <a:off x="1619672" y="1916832"/>
            <a:ext cx="936104" cy="36004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1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האם תתמוך/י בשילוב הרשת בעבודה חינוכית-טיפולית ?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496944" cy="5445224"/>
          </a:xfrm>
        </p:spPr>
        <p:txBody>
          <a:bodyPr>
            <a:normAutofit/>
          </a:bodyPr>
          <a:lstStyle/>
          <a:p>
            <a:endParaRPr lang="he-IL" sz="2800" dirty="0" smtClean="0">
              <a:latin typeface="Times New Roman"/>
              <a:ea typeface="Times New Roman"/>
              <a:cs typeface="David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0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endParaRPr lang="he-IL" sz="39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  <p:graphicFrame>
        <p:nvGraphicFramePr>
          <p:cNvPr id="4" name="תרשים 3"/>
          <p:cNvGraphicFramePr/>
          <p:nvPr>
            <p:extLst>
              <p:ext uri="{D42A27DB-BD31-4B8C-83A1-F6EECF244321}">
                <p14:modId xmlns:p14="http://schemas.microsoft.com/office/powerpoint/2010/main" val="1066087511"/>
              </p:ext>
            </p:extLst>
          </p:nvPr>
        </p:nvGraphicFramePr>
        <p:xfrm>
          <a:off x="683568" y="1772816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59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סוגי שימוש ברשת לצרכי עבודה חינוכית-טיפולית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640960" cy="5445224"/>
          </a:xfrm>
        </p:spPr>
        <p:txBody>
          <a:bodyPr>
            <a:normAutofit/>
          </a:bodyPr>
          <a:lstStyle/>
          <a:p>
            <a:endParaRPr lang="he-IL" sz="2800" dirty="0" smtClean="0">
              <a:latin typeface="Times New Roman"/>
              <a:ea typeface="Times New Roman"/>
              <a:cs typeface="David"/>
            </a:endParaRPr>
          </a:p>
          <a:p>
            <a:pPr>
              <a:lnSpc>
                <a:spcPct val="150000"/>
              </a:lnSpc>
            </a:pPr>
            <a:r>
              <a:rPr lang="he-IL" sz="3100" dirty="0" smtClean="0">
                <a:latin typeface="Arial" pitchFamily="34" charset="0"/>
                <a:ea typeface="Times New Roman"/>
                <a:cs typeface="Arial" pitchFamily="34" charset="0"/>
              </a:rPr>
              <a:t>העברת מסרים חינוכיים ופיתוח גלישה נבונה ואחראית.</a:t>
            </a:r>
          </a:p>
          <a:p>
            <a:pPr>
              <a:lnSpc>
                <a:spcPct val="150000"/>
              </a:lnSpc>
            </a:pPr>
            <a:r>
              <a:rPr lang="he-IL" sz="3100" dirty="0" smtClean="0">
                <a:latin typeface="Arial" pitchFamily="34" charset="0"/>
                <a:ea typeface="Times New Roman"/>
                <a:cs typeface="Arial" pitchFamily="34" charset="0"/>
              </a:rPr>
              <a:t>כלי לשיווק ויידוע על הנעשה ביחידה.</a:t>
            </a:r>
          </a:p>
          <a:p>
            <a:pPr>
              <a:lnSpc>
                <a:spcPct val="150000"/>
              </a:lnSpc>
            </a:pPr>
            <a:r>
              <a:rPr lang="he-IL" sz="3100" dirty="0" smtClean="0">
                <a:latin typeface="Arial" pitchFamily="34" charset="0"/>
                <a:ea typeface="Times New Roman"/>
                <a:cs typeface="Arial" pitchFamily="34" charset="0"/>
              </a:rPr>
              <a:t>שילוב מערכי למידה והוראה מתוקשבת.</a:t>
            </a:r>
          </a:p>
          <a:p>
            <a:r>
              <a:rPr lang="he-IL" sz="3100" dirty="0" smtClean="0">
                <a:latin typeface="Arial" pitchFamily="34" charset="0"/>
                <a:ea typeface="Times New Roman"/>
                <a:cs typeface="Arial" pitchFamily="34" charset="0"/>
              </a:rPr>
              <a:t>מרחב להיכרות עם עולמם של בני הנוער, התנהגותם והשיח שהם מנהלים, לרבות זיהוי משברים ו"מעקב" אחר התנהגויות סיכון. </a:t>
            </a: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סוגי שימוש ברשת לצרכי עבודה חינוכית-טיפולית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784976" cy="5445224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  <a:buClr>
                <a:srgbClr val="DD8047"/>
              </a:buClr>
            </a:pPr>
            <a:r>
              <a:rPr lang="he-IL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פייסבוק ככלי לשמירת קשר, </a:t>
            </a:r>
            <a:r>
              <a:rPr lang="he-IL" sz="3100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ולאיתור </a:t>
            </a:r>
            <a:r>
              <a:rPr lang="he-IL" sz="3100" dirty="0" err="1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ויישוג</a:t>
            </a:r>
            <a:r>
              <a:rPr lang="he-IL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 (</a:t>
            </a:r>
            <a:r>
              <a:rPr lang="en-US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Outreach</a:t>
            </a:r>
            <a:r>
              <a:rPr lang="he-IL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). </a:t>
            </a:r>
            <a:endParaRPr lang="he-IL" sz="3100" dirty="0" smtClean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he-IL" sz="3100" dirty="0" smtClean="0">
                <a:latin typeface="Arial" pitchFamily="34" charset="0"/>
                <a:ea typeface="Calibri"/>
                <a:cs typeface="Arial" pitchFamily="34" charset="0"/>
              </a:rPr>
              <a:t>זמינות </a:t>
            </a:r>
            <a:r>
              <a:rPr lang="he-IL" sz="3100" dirty="0">
                <a:latin typeface="Arial" pitchFamily="34" charset="0"/>
                <a:ea typeface="Calibri"/>
                <a:cs typeface="Arial" pitchFamily="34" charset="0"/>
              </a:rPr>
              <a:t>ותקשורת רציפה </a:t>
            </a:r>
            <a:r>
              <a:rPr lang="he-IL" sz="3100" dirty="0" smtClean="0">
                <a:latin typeface="Arial" pitchFamily="34" charset="0"/>
                <a:ea typeface="Calibri"/>
                <a:cs typeface="Arial" pitchFamily="34" charset="0"/>
              </a:rPr>
              <a:t>עשויים </a:t>
            </a:r>
            <a:r>
              <a:rPr lang="he-IL" sz="3100" dirty="0">
                <a:latin typeface="Arial" pitchFamily="34" charset="0"/>
                <a:ea typeface="Calibri"/>
                <a:cs typeface="Arial" pitchFamily="34" charset="0"/>
              </a:rPr>
              <a:t>לספק מענה אפקטיבי בזמני משבר</a:t>
            </a:r>
            <a:r>
              <a:rPr lang="he-IL" sz="310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he-IL" sz="3100" dirty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3100" dirty="0" smtClean="0">
                <a:latin typeface="Arial" pitchFamily="34" charset="0"/>
                <a:ea typeface="Times New Roman"/>
                <a:cs typeface="Arial" pitchFamily="34" charset="0"/>
              </a:rPr>
              <a:t>תקשורת בין ארגונית (לדוגמה בין מועדוני נוער).</a:t>
            </a:r>
          </a:p>
          <a:p>
            <a:pPr>
              <a:lnSpc>
                <a:spcPct val="150000"/>
              </a:lnSpc>
            </a:pPr>
            <a:r>
              <a:rPr lang="he-IL" sz="3100" dirty="0" smtClean="0">
                <a:latin typeface="Arial" pitchFamily="34" charset="0"/>
                <a:ea typeface="Times New Roman"/>
                <a:cs typeface="Arial" pitchFamily="34" charset="0"/>
              </a:rPr>
              <a:t>מאגר מידע על עולם התוכן של הנערים ופיתוח ידע טיפולי; לצורך הכוונה והפנייה לגורמים חיצוניים (לדוגמה על מסגרות). </a:t>
            </a: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7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חששות ואתגרים צפויים משילוב הרשת בעבודה החינוכית-טיפולית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40960" cy="5445224"/>
          </a:xfrm>
        </p:spPr>
        <p:txBody>
          <a:bodyPr>
            <a:normAutofit/>
          </a:bodyPr>
          <a:lstStyle/>
          <a:p>
            <a:endParaRPr lang="he-IL" sz="31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0">
              <a:lnSpc>
                <a:spcPct val="150000"/>
              </a:lnSpc>
              <a:buClr>
                <a:srgbClr val="DD8047"/>
              </a:buClr>
            </a:pPr>
            <a:r>
              <a:rPr lang="he-IL" sz="3100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זמינות </a:t>
            </a:r>
            <a:r>
              <a:rPr lang="he-IL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יתר ותלות וירטואלית - האם בכך נעודד אותם להיות יותר ברשת ונהווה דוגמה שלילית</a:t>
            </a:r>
            <a:r>
              <a:rPr lang="en-US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he-IL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?</a:t>
            </a:r>
          </a:p>
          <a:p>
            <a:pPr lvl="0">
              <a:lnSpc>
                <a:spcPct val="150000"/>
              </a:lnSpc>
              <a:buClr>
                <a:srgbClr val="DD8047"/>
              </a:buClr>
            </a:pPr>
            <a:r>
              <a:rPr lang="he-IL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סוגיות אתיות – כיצד מגיבים בעת החשפות לתוכן בעייתי? </a:t>
            </a:r>
            <a:endParaRPr lang="he-IL" sz="3100" dirty="0" smtClean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>
              <a:lnSpc>
                <a:spcPct val="150000"/>
              </a:lnSpc>
              <a:buClr>
                <a:srgbClr val="DD8047"/>
              </a:buClr>
            </a:pPr>
            <a:r>
              <a:rPr lang="he-IL" sz="31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פגיעה הדדית בפרטיות, חשש לפגיעה </a:t>
            </a:r>
            <a:r>
              <a:rPr lang="he-IL" sz="3100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בסודיות.</a:t>
            </a:r>
            <a:endParaRPr lang="he-IL" sz="3100" dirty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>
              <a:lnSpc>
                <a:spcPct val="150000"/>
              </a:lnSpc>
              <a:buClr>
                <a:srgbClr val="DD8047"/>
              </a:buClr>
            </a:pPr>
            <a:endParaRPr lang="he-IL" sz="3100" dirty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he-IL" sz="3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he-IL" sz="3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39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חששות ואתגרים צפויים משילוב הרשת בעבודה החינוכית-טיפולית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40960" cy="5445224"/>
          </a:xfrm>
        </p:spPr>
        <p:txBody>
          <a:bodyPr>
            <a:normAutofit fontScale="92500" lnSpcReduction="20000"/>
          </a:bodyPr>
          <a:lstStyle/>
          <a:p>
            <a:endParaRPr lang="he-IL" sz="2800" dirty="0" smtClean="0">
              <a:latin typeface="Times New Roman"/>
              <a:ea typeface="Times New Roman"/>
              <a:cs typeface="David"/>
            </a:endParaRPr>
          </a:p>
          <a:p>
            <a:pPr>
              <a:lnSpc>
                <a:spcPct val="150000"/>
              </a:lnSpc>
            </a:pPr>
            <a:r>
              <a:rPr lang="he-IL" sz="3400" b="1" dirty="0" smtClean="0">
                <a:latin typeface="Arial" pitchFamily="34" charset="0"/>
                <a:ea typeface="Times New Roman"/>
                <a:cs typeface="Arial" pitchFamily="34" charset="0"/>
              </a:rPr>
              <a:t>חשיפה לא מבוקרת לתכנים ואתרים לא ראויים.</a:t>
            </a:r>
          </a:p>
          <a:p>
            <a:pPr>
              <a:lnSpc>
                <a:spcPct val="150000"/>
              </a:lnSpc>
            </a:pPr>
            <a:r>
              <a:rPr lang="he-IL" sz="3400" b="1" dirty="0" smtClean="0">
                <a:latin typeface="Arial" pitchFamily="34" charset="0"/>
                <a:ea typeface="Times New Roman"/>
                <a:cs typeface="Arial" pitchFamily="34" charset="0"/>
              </a:rPr>
              <a:t>קושי להפריד בין עבודה וחיים פרטיים.</a:t>
            </a:r>
          </a:p>
          <a:p>
            <a:pPr>
              <a:lnSpc>
                <a:spcPct val="150000"/>
              </a:lnSpc>
            </a:pPr>
            <a:r>
              <a:rPr lang="he-IL" sz="3400" b="1" dirty="0" smtClean="0">
                <a:latin typeface="Arial" pitchFamily="34" charset="0"/>
                <a:ea typeface="Times New Roman"/>
                <a:cs typeface="Arial" pitchFamily="34" charset="0"/>
              </a:rPr>
              <a:t>אובדן גבולות בין העובד לבין הנער.</a:t>
            </a:r>
          </a:p>
          <a:p>
            <a:pPr>
              <a:lnSpc>
                <a:spcPct val="150000"/>
              </a:lnSpc>
            </a:pPr>
            <a:r>
              <a:rPr lang="he-IL" sz="3400" b="1" dirty="0" smtClean="0">
                <a:latin typeface="Arial" pitchFamily="34" charset="0"/>
                <a:ea typeface="Times New Roman"/>
                <a:cs typeface="Arial" pitchFamily="34" charset="0"/>
              </a:rPr>
              <a:t>אין תחליף לתקשורת פנים אל פנים בקשר מקצועי.</a:t>
            </a:r>
          </a:p>
          <a:p>
            <a:pPr>
              <a:lnSpc>
                <a:spcPct val="150000"/>
              </a:lnSpc>
            </a:pPr>
            <a:r>
              <a:rPr lang="he-IL" sz="3400" b="1" dirty="0" smtClean="0">
                <a:latin typeface="Arial" pitchFamily="34" charset="0"/>
                <a:ea typeface="Times New Roman"/>
                <a:cs typeface="Arial" pitchFamily="34" charset="0"/>
              </a:rPr>
              <a:t>אי </a:t>
            </a:r>
            <a:r>
              <a:rPr lang="he-IL" sz="3400" b="1" dirty="0">
                <a:latin typeface="Arial" pitchFamily="34" charset="0"/>
                <a:ea typeface="Times New Roman"/>
                <a:cs typeface="Arial" pitchFamily="34" charset="0"/>
              </a:rPr>
              <a:t>נגישות טכנולוגית והעדר מרחב עבודה הולם </a:t>
            </a:r>
            <a:r>
              <a:rPr lang="he-IL" sz="3400" b="1" dirty="0" smtClean="0">
                <a:latin typeface="Arial" pitchFamily="34" charset="0"/>
                <a:ea typeface="Times New Roman"/>
                <a:cs typeface="Arial" pitchFamily="34" charset="0"/>
              </a:rPr>
              <a:t>ביחידות.</a:t>
            </a:r>
            <a:endParaRPr lang="en-US" sz="3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3400" b="1" dirty="0" smtClean="0">
                <a:latin typeface="Arial" pitchFamily="34" charset="0"/>
                <a:ea typeface="Times New Roman"/>
                <a:cs typeface="Arial" pitchFamily="34" charset="0"/>
              </a:rPr>
              <a:t>חשש מאי ודאות והעדר ידע כיצד לפעול ולהגיב.</a:t>
            </a:r>
            <a:endParaRPr lang="he-IL" sz="34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he-IL" sz="3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he-IL" sz="3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39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0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תכנים נדרשים להכשרה ולימוד מקדימים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640960" cy="5445224"/>
          </a:xfrm>
        </p:spPr>
        <p:txBody>
          <a:bodyPr>
            <a:normAutofit lnSpcReduction="10000"/>
          </a:bodyPr>
          <a:lstStyle/>
          <a:p>
            <a:endParaRPr lang="he-IL" sz="2800" dirty="0" smtClean="0">
              <a:latin typeface="Times New Roman"/>
              <a:ea typeface="Times New Roman"/>
              <a:cs typeface="David"/>
            </a:endParaRPr>
          </a:p>
          <a:p>
            <a:pPr>
              <a:lnSpc>
                <a:spcPct val="150000"/>
              </a:lnSpc>
            </a:pPr>
            <a:r>
              <a:rPr lang="he-IL" sz="3300" dirty="0" smtClean="0">
                <a:latin typeface="Arial" pitchFamily="34" charset="0"/>
                <a:ea typeface="Times New Roman"/>
                <a:cs typeface="Arial" pitchFamily="34" charset="0"/>
              </a:rPr>
              <a:t>בריונות רשת</a:t>
            </a:r>
          </a:p>
          <a:p>
            <a:pPr>
              <a:lnSpc>
                <a:spcPct val="150000"/>
              </a:lnSpc>
            </a:pPr>
            <a:r>
              <a:rPr lang="he-IL" sz="3300" dirty="0" smtClean="0">
                <a:latin typeface="Arial" pitchFamily="34" charset="0"/>
                <a:ea typeface="Times New Roman"/>
                <a:cs typeface="Arial" pitchFamily="34" charset="0"/>
              </a:rPr>
              <a:t>כיצד ניתן לבצע שיח טיפולי בתקשורת מקוונת</a:t>
            </a:r>
          </a:p>
          <a:p>
            <a:pPr>
              <a:lnSpc>
                <a:spcPct val="150000"/>
              </a:lnSpc>
            </a:pPr>
            <a:r>
              <a:rPr lang="he-IL" sz="3300" dirty="0" smtClean="0">
                <a:latin typeface="Arial" pitchFamily="34" charset="0"/>
                <a:ea typeface="Times New Roman"/>
                <a:cs typeface="Arial" pitchFamily="34" charset="0"/>
              </a:rPr>
              <a:t>למידה מתוקשבת</a:t>
            </a:r>
          </a:p>
          <a:p>
            <a:pPr>
              <a:lnSpc>
                <a:spcPct val="150000"/>
              </a:lnSpc>
            </a:pPr>
            <a:r>
              <a:rPr lang="he-IL" sz="3300" dirty="0" smtClean="0">
                <a:latin typeface="Arial" pitchFamily="34" charset="0"/>
                <a:ea typeface="Times New Roman"/>
                <a:cs typeface="Arial" pitchFamily="34" charset="0"/>
              </a:rPr>
              <a:t>איתור ומניעת סכנות ברשת והתנהגויות סיכון</a:t>
            </a:r>
          </a:p>
          <a:p>
            <a:pPr>
              <a:lnSpc>
                <a:spcPct val="150000"/>
              </a:lnSpc>
            </a:pPr>
            <a:r>
              <a:rPr lang="he-IL" sz="3300" dirty="0" smtClean="0">
                <a:latin typeface="Arial" pitchFamily="34" charset="0"/>
                <a:ea typeface="Times New Roman"/>
                <a:cs typeface="Arial" pitchFamily="34" charset="0"/>
              </a:rPr>
              <a:t>היכרות עם אתרי עזרה מקוונים לצורך הפנייה</a:t>
            </a:r>
          </a:p>
          <a:p>
            <a:pPr>
              <a:lnSpc>
                <a:spcPct val="150000"/>
              </a:lnSpc>
            </a:pPr>
            <a:r>
              <a:rPr lang="he-IL" sz="3300" dirty="0" smtClean="0">
                <a:latin typeface="Arial" pitchFamily="34" charset="0"/>
                <a:ea typeface="Times New Roman"/>
                <a:cs typeface="Arial" pitchFamily="34" charset="0"/>
              </a:rPr>
              <a:t>היכרות עם האתיקה ועם ההגבלות החוקיות.</a:t>
            </a:r>
          </a:p>
          <a:p>
            <a:endParaRPr lang="he-IL" sz="39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he-IL" sz="26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0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dStudPr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360</Words>
  <Application>Microsoft Office PowerPoint</Application>
  <PresentationFormat>‫הצגה על המסך (4:3)</PresentationFormat>
  <Paragraphs>85</Paragraphs>
  <Slides>10</Slides>
  <Notes>10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1_EdStudPres</vt:lpstr>
      <vt:lpstr>הרציונאל לביצוע הסקר</vt:lpstr>
      <vt:lpstr>מטרות הסקר</vt:lpstr>
      <vt:lpstr>יישומים ואתרים בשימוש תדיר </vt:lpstr>
      <vt:lpstr>האם תתמוך/י בשילוב הרשת בעבודה חינוכית-טיפולית ?</vt:lpstr>
      <vt:lpstr>סוגי שימוש ברשת לצרכי עבודה חינוכית-טיפולית</vt:lpstr>
      <vt:lpstr>סוגי שימוש ברשת לצרכי עבודה חינוכית-טיפולית</vt:lpstr>
      <vt:lpstr>חששות ואתגרים צפויים משילוב הרשת בעבודה החינוכית-טיפולית</vt:lpstr>
      <vt:lpstr>חששות ואתגרים צפויים משילוב הרשת בעבודה החינוכית-טיפולית</vt:lpstr>
      <vt:lpstr>תכנים נדרשים להכשרה ולימוד מקדימים</vt:lpstr>
      <vt:lpstr>יוזמות בולטות שבוצעו ביחידות האגף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w807200_5</dc:creator>
  <cp:lastModifiedBy>w807200_9</cp:lastModifiedBy>
  <cp:revision>52</cp:revision>
  <dcterms:created xsi:type="dcterms:W3CDTF">2014-03-13T11:40:28Z</dcterms:created>
  <dcterms:modified xsi:type="dcterms:W3CDTF">2014-06-29T10:12:52Z</dcterms:modified>
</cp:coreProperties>
</file>