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06" r:id="rId3"/>
    <p:sldMasterId id="2147483718" r:id="rId4"/>
  </p:sldMasterIdLst>
  <p:notesMasterIdLst>
    <p:notesMasterId r:id="rId34"/>
  </p:notesMasterIdLst>
  <p:handoutMasterIdLst>
    <p:handoutMasterId r:id="rId35"/>
  </p:handoutMasterIdLst>
  <p:sldIdLst>
    <p:sldId id="361" r:id="rId5"/>
    <p:sldId id="363" r:id="rId6"/>
    <p:sldId id="394" r:id="rId7"/>
    <p:sldId id="416" r:id="rId8"/>
    <p:sldId id="417" r:id="rId9"/>
    <p:sldId id="422" r:id="rId10"/>
    <p:sldId id="423" r:id="rId11"/>
    <p:sldId id="432" r:id="rId12"/>
    <p:sldId id="433" r:id="rId13"/>
    <p:sldId id="418" r:id="rId14"/>
    <p:sldId id="426" r:id="rId15"/>
    <p:sldId id="400" r:id="rId16"/>
    <p:sldId id="398" r:id="rId17"/>
    <p:sldId id="399" r:id="rId18"/>
    <p:sldId id="401" r:id="rId19"/>
    <p:sldId id="333" r:id="rId20"/>
    <p:sldId id="388" r:id="rId21"/>
    <p:sldId id="342" r:id="rId22"/>
    <p:sldId id="298" r:id="rId23"/>
    <p:sldId id="316" r:id="rId24"/>
    <p:sldId id="311" r:id="rId25"/>
    <p:sldId id="308" r:id="rId26"/>
    <p:sldId id="317" r:id="rId27"/>
    <p:sldId id="309" r:id="rId28"/>
    <p:sldId id="392" r:id="rId29"/>
    <p:sldId id="343" r:id="rId30"/>
    <p:sldId id="380" r:id="rId31"/>
    <p:sldId id="381" r:id="rId32"/>
    <p:sldId id="383" r:id="rId33"/>
  </p:sldIdLst>
  <p:sldSz cx="9144000" cy="6858000" type="screen4x3"/>
  <p:notesSz cx="9144000" cy="6858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מחבר" initials="א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  <a:srgbClr val="7A0000"/>
    <a:srgbClr val="700000"/>
    <a:srgbClr val="411501"/>
    <a:srgbClr val="920000"/>
    <a:srgbClr val="00823B"/>
    <a:srgbClr val="B54A35"/>
    <a:srgbClr val="722E04"/>
    <a:srgbClr val="4A82B0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084" autoAdjust="0"/>
    <p:restoredTop sz="77778" autoAdjust="0"/>
  </p:normalViewPr>
  <p:slideViewPr>
    <p:cSldViewPr>
      <p:cViewPr>
        <p:scale>
          <a:sx n="66" d="100"/>
          <a:sy n="66" d="100"/>
        </p:scale>
        <p:origin x="-101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2C69B4-A5DA-437F-99CD-D6758DC3DD73}" type="datetimeFigureOut">
              <a:rPr lang="he-IL" smtClean="0"/>
              <a:t>א'/תמוז/תשע"ד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F3BE8D2-DFB4-4EB0-887F-5C32CD6CB3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1290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Sb9CLrAlw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66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44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kumimoji="0" lang="he-IL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ההתנסויות הללו מתועדות ברשת בפירוט רב ומעוררות סקרנות ורצון לחקות; </a:t>
            </a:r>
          </a:p>
          <a:p>
            <a:pPr algn="r" rtl="1"/>
            <a:r>
              <a:rPr lang="en-US" dirty="0" smtClean="0"/>
              <a:t>https://www.youtube.com/watch?v=vAetm6TPWkQ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93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0040" marR="0" lvl="0" indent="-320040" algn="r" defTabSz="914400" rtl="1" eaLnBrk="1" fontAlgn="auto" latinLnBrk="0" hangingPunct="1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בשנים האחרונות ישנה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מגמה כללית של פשיעה העוברת מהעולם הפיזי לעולם הסייבר.</a:t>
            </a:r>
          </a:p>
          <a:p>
            <a:pPr marL="320040" marR="0" lvl="0" indent="-320040" algn="r" defTabSz="914400" rtl="1" eaLnBrk="1" fontAlgn="auto" latinLnBrk="0" hangingPunct="1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r" defTabSz="914400" rtl="1" eaLnBrk="1" fontAlgn="auto" latinLnBrk="0" hangingPunct="1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"רשתות אפלות": דרכים שונות להבטחת האנונימיות, המקשות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על האכיפה ומרחיקות את האדם ממשמעות הפעולה הפלילית ומקנות בעקיפין לגיטימציה (שכן הקונה אינו מזוהה). </a:t>
            </a:r>
          </a:p>
          <a:p>
            <a:pPr marL="0" marR="0" lvl="0" indent="0" algn="r" defTabSz="914400" rtl="1" eaLnBrk="1" fontAlgn="auto" latinLnBrk="0" hangingPunct="1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r" defTabSz="914400" rtl="1" eaLnBrk="1" fontAlgn="auto" latinLnBrk="0" hangingPunct="1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מעגל הצרכנים גדל: אוכלוסייה נורמטיבית, צעירים וקטינים; צרכנים, שלא היו חשופים לסמים שנמכרו בצורות המסורתיות.</a:t>
            </a:r>
          </a:p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78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81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7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בפורומים האנונימיים ובקהילות ברשתות החברתיות מתגבשת קבוצה חברתית, ניתנת אינפורמציה ו'טיפים' להתמודדות עם גילוי של המשטרה, דרכים לגלוש באינטרנט ולהשאר אנונימי, התמודדות עם תופעות בריאותיות וכיו"ב. </a:t>
            </a:r>
          </a:p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התרחבות תופעת השימוש לרעה בתרופות מרשם בקרב מתבגרים (משככי כאבים, תרופות הרגעה, ריטלין, תרופות נגד שיעול והצטננות וכיו"ב). </a:t>
            </a:r>
          </a:p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הסיבות המדווחות לשימוש בתרופות הללו נובעות מ"רצון להתנסות בדבר חדש", לשם הרגעה, הפחתת לחץ, "בריחה ממועקה", הגברת עירנות, הפחתת משקל ועוד.</a:t>
            </a:r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51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7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he-IL" b="0" i="0" dirty="0" smtClean="0">
                <a:solidFill>
                  <a:srgbClr val="000000"/>
                </a:solidFill>
                <a:effectLst/>
                <a:latin typeface="Tahoma"/>
              </a:rPr>
              <a:t>עיתונאים, מגישים ואף חברי כנסת וממשלה מתייחסים בפתיחות ובגישה אוהדת ("גם אני עישנתי"). </a:t>
            </a:r>
          </a:p>
          <a:p>
            <a:pPr algn="r" rtl="1"/>
            <a:endParaRPr lang="he-IL" b="0" i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האם ראוי שבני נוער הצופים בתכנית יחשפו לשיח מסוג זה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/>
              </a:rPr>
              <a:t>? </a:t>
            </a:r>
            <a:endParaRPr kumimoji="0" lang="he-IL" sz="2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endParaRPr kumimoji="0" lang="he-IL" sz="2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אי הבחנה הולמת (לעתים במכוון) בין השיח בין קנביס רפואי לבין עישון סמים קלים</a:t>
            </a: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שיח שמדבר על שינוי עתידי, על מדינות בהן השימוש בסמים קלים לצורך עצמי הוא מותר וחוקי – יוצר תחושה כי זה יהיה חוקי בקרוב.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בני נוער מקבלים מסרים סותרים ונוצר דיסוננס שעלול להפר גבולות. </a:t>
            </a:r>
          </a:p>
          <a:p>
            <a:pPr algn="r" rtl="1"/>
            <a:endParaRPr lang="he-IL" b="0" i="0" dirty="0" smtClean="0">
              <a:solidFill>
                <a:srgbClr val="000000"/>
              </a:solidFill>
              <a:effectLst/>
              <a:latin typeface="Tahoma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2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5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14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endParaRPr kumimoji="0" lang="he-IL" sz="2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43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0040" marR="0" lvl="0" indent="-320040" algn="r" defTabSz="914400" rtl="1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בני הנוער כיום חשופים למקורות מידע מגוונים בישראל ובעולם, שחלקם אינם נתונים לצנזורה של המדיה המסורתיים.</a:t>
            </a:r>
          </a:p>
          <a:p>
            <a:pPr marL="320040" marR="0" lvl="0" indent="-320040" algn="r" defTabSz="914400" rtl="1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חרף שליטתם הנרחבת במרחבי האינטרנט, והיותם 'ילידים דיגיטליים', נמצא כי הם נעדרי גישה ביקורתית מספקת ויכולת להבחין בין מקורות המידע השונים (מדעיים, מסחריים, אישיים).</a:t>
            </a:r>
          </a:p>
          <a:p>
            <a:pPr marL="320040" marR="0" lvl="0" indent="-320040" algn="r" defTabSz="914400" rtl="1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נדרשת הכוונה לפיתוח אוריינות דיגיטלית והיכרות עם נתונים מאומתים ועובדות אמינות שאינן מושתתות על הטיות מסחריות, אידיאולוגיות או חווייתיות של קבוצת השווים.</a:t>
            </a:r>
          </a:p>
          <a:p>
            <a:pPr marL="320040" marR="0" lvl="0" indent="-320040" algn="r" defTabSz="914400" rtl="1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חשיבות המסר האחיד: מחקר השוואתי בין מדינות בעולם בתחום תכניות מניעה אפקטיביות מצביע על החשיבות הרבה של פעילות מערכתית – חקיקה, הסברה, חינוך, ברמה הארצית והקהילתית (הראל-פיש). </a:t>
            </a:r>
          </a:p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78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0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8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9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r" rtl="1">
              <a:buAutoNum type="arabicPeriod"/>
            </a:pPr>
            <a:endParaRPr lang="he-IL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83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3BF3E-2263-4CF0-A262-5A7120B22824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sz="9600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>
              <a:lnSpc>
                <a:spcPct val="110000"/>
              </a:lnSpc>
              <a:spcBef>
                <a:spcPts val="0"/>
              </a:spcBef>
              <a:buClr>
                <a:srgbClr val="DD8047"/>
              </a:buClr>
              <a:buFont typeface="Wingdings" pitchFamily="2" charset="2"/>
              <a:buChar char="q"/>
            </a:pPr>
            <a:r>
              <a:rPr lang="he-IL" dirty="0" smtClean="0">
                <a:solidFill>
                  <a:srgbClr val="404040">
                    <a:lumMod val="50000"/>
                  </a:srgbClr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בניגוד לסוגי התמכרויות אחרים, הסביבה המקוונת מהווה חלק מהשגרה הנורמטיבית של מרבית האוכלוסייה.</a:t>
            </a:r>
          </a:p>
          <a:p>
            <a:pPr marL="0" lvl="0" indent="0" algn="r" rtl="1">
              <a:lnSpc>
                <a:spcPct val="110000"/>
              </a:lnSpc>
              <a:spcBef>
                <a:spcPts val="0"/>
              </a:spcBef>
              <a:buClr>
                <a:srgbClr val="DD8047"/>
              </a:buClr>
              <a:buNone/>
            </a:pPr>
            <a:endParaRPr lang="he-IL" dirty="0" smtClean="0">
              <a:solidFill>
                <a:srgbClr val="404040">
                  <a:lumMod val="50000"/>
                </a:srgbClr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algn="r" rtl="1"/>
            <a:r>
              <a:rPr lang="he-IL" dirty="0" smtClean="0">
                <a:latin typeface="Arial" pitchFamily="34" charset="0"/>
                <a:cs typeface="Arial" pitchFamily="34" charset="0"/>
              </a:rPr>
              <a:t>האנונימיות, טשטוש הגבולות, הסרת העכבות, היכולת להיות במרחב במסגרתו המאפיינים החיצוניים שלנו (כמעט) חסרי משמעות, תורמים להתנהגות משוחררת, חופשית ואמתית יותר, שלכאורה משקפת את מי שאנו באמת – בדרכים שלא התאפשרו לנו בעולם הפיזי. החוויה הזו כשלעצמה יכולה להיות ממכרת.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r" rtl="1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4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78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20040" marR="0" lvl="0" indent="-320040" algn="r" defTabSz="914400" rtl="1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he-IL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חיפוש מהיר ואקראי בגוגל מעלה כמות מידע עצומה של עצות ושיטות שונות ויצירתיות לשימוש בסמים.</a:t>
            </a:r>
          </a:p>
          <a:p>
            <a:pPr marL="320040" marR="0" lvl="0" indent="-320040" algn="r" defTabSz="914400" rtl="1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he-IL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הפצה של מידע, תיאורים וסרטונים על סמים חדשים שלא מופיעים ב"חוק הנגזרות": מלחי אמבט, דבק מגע, עישון קפה, עישון </a:t>
            </a:r>
            <a:r>
              <a:rPr kumimoji="0" lang="he-IL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פנטניל</a:t>
            </a:r>
            <a:r>
              <a:rPr kumimoji="0" lang="he-IL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וכיו"ב. </a:t>
            </a:r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0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6/29/2014 1:46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6/29/2014 1:46 PM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6/29/2014 1:46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43653DA-8BF4-4869-96FE-9BCF43372D46}" type="datetime8">
              <a:rPr lang="en-US" smtClean="0"/>
              <a:pPr/>
              <a:t>6/29/2014 1:46 PM</a:t>
            </a:fld>
            <a:endParaRPr lang="en-US" dirty="0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15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24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1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56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849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50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74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6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990600"/>
          </a:xfrm>
        </p:spPr>
        <p:txBody>
          <a:bodyPr>
            <a:noAutofit/>
          </a:bodyPr>
          <a:lstStyle>
            <a:lvl1pPr algn="ctr" rtl="1" eaLnBrk="1" latinLnBrk="0" hangingPunct="1">
              <a:spcBef>
                <a:spcPct val="0"/>
              </a:spcBef>
              <a:buNone/>
              <a:defRPr lang="en-US" sz="4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6/29/2014 1:46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64096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53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775F55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95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775F55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3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43653DA-8BF4-4869-96FE-9BCF43372D46}" type="datetime8">
              <a:rPr lang="en-US" smtClean="0"/>
              <a:pPr/>
              <a:t>6/29/2014 1:46 PM</a:t>
            </a:fld>
            <a:endParaRPr lang="en-US" dirty="0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79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23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8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92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169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79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0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6/29/2014 1:46 PM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2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47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775F55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18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775F55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19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6/29/2014 1:46 PM</a:t>
            </a:fld>
            <a:endParaRPr lang="en-US"/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6/29/2014 1:46 PM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6/29/2014 1:46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6/29/2014 1:46 PM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6/29/2014 1:46 PM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6/29/2014 1:46 PM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6/29/2014 1:46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1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72AC53DF-4216-466D-99A7-94400E6C2A25}" type="slidenum">
              <a:rPr lang="en-US" sz="1200" smtClean="0">
                <a:solidFill>
                  <a:srgbClr val="775F55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6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1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rgbClr val="775F55"/>
                </a:solidFill>
              </a:rPr>
              <a:pPr/>
              <a:t>6/29/2014 1:46 PM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72AC53DF-4216-466D-99A7-94400E6C2A25}" type="slidenum">
              <a:rPr lang="en-US" sz="1200" smtClean="0">
                <a:solidFill>
                  <a:srgbClr val="775F55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2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1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GS9Wnqj1a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etm6TPWk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vegrowingmarijuana.com/marijuana-question-best-ways-germinate-seeds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isragrow.org/foru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vegrowingmarijuana.com/get-medical-marijuana-from-a-dispensary-in-2-step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511;&#1504;&#1488;&#1489;&#1497;&#1505;.com/2013/08/%D7%A4%D7%A8%D7%95%D7%99%D7%99%D7%A7%D7%98-%D7%99%D7%95%D7%A6%D7%90%D7%99%D7%9D-%D7%9E%D7%94%D7%90%D7%A8%D7%95%D7%9F-%D7%94%D7%99%D7%A8%D7%95%D7%A7-1-%D7%9E%D7%9B%D7%9C-12-%D7%99%D7%A9%D7%A8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watch?v=n_8UChrUV_0" TargetMode="External"/><Relationship Id="rId4" Type="http://schemas.openxmlformats.org/officeDocument/2006/relationships/hyperlink" Target="https://www.youtube.com/watch?v=HLBBiOb0hck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3biT9IZ0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5zort-rtc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wXd5unjd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jwynrcgbU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drugsearch.com/edsblog/wp-content/uploads/2013/06/How-to-Buy-Drugs-Online-Safel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" b="25416"/>
          <a:stretch/>
        </p:blipFill>
        <p:spPr bwMode="auto">
          <a:xfrm>
            <a:off x="0" y="0"/>
            <a:ext cx="9144000" cy="33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9" descr="data:image/jpeg;base64,/9j/4AAQSkZJRgABAQAAAQABAAD/2wCEAAkGBhQSEBQSEBQQFRQUFxQVFBQUFBQQFBQUFBQVFBQVFBQXHCYeGBkjGRQUHy8gIycpLCwsFx4xNTAqNSYrLCkBCQoKDgwOGg8PFy8cHCQpKSkpKSkpKSkpKSksKSkpKSkpKSkpKSkpKSkpKSksKSwpLCkpKSwpKSkpKSkpLCwsLP/AABEIAMYA/gMBIgACEQEDEQH/xAAcAAABBQEBAQAAAAAAAAAAAAAGAAMEBQcCAQj/xABKEAABAwIDBAcCCgYJAwUAAAABAAIDBBEFEiEGMUFRBxMiYXGBkTKhFCNCUnKCkpOxwRVTVKLR8BYzNENEYqOy4WODwhdks7Tx/8QAGAEAAwEBAAAAAAAAAAAAAAAAAAECAwT/xAAfEQEBAAICAwEBAQAAAAAAAAAAAQIRITEDElFBEzL/2gAMAwEAAhEDEQA/ANbXFTn6txYCXAG3jbROMXVTFeM3F8wcLHdbdwVhlOPVtU67agytuPZILBbmOY71kNa0tkcDwJW10U7HmOmIIbI5zHtLi9scpdljkivq3W1xxFwb6WyLammLKl4I/wD3itcumeLbOjPGi6hiN7kDKRffl0R7FIHC4WA7B1Er6OVlOfjYnCRg3XHym+a0nY/bRtR2HfFzt0fG7S5HIKbNtBxHGBqE6CmoZQ4XCdCg3qV0gvbIDy69Xll1ZAeL1Ky9SDwrxdWXhQHK5K6K8KYNuTL085NPCAhToW2lxxsA5uO4fme5FU4Wd7cYc7tS30sR5ncjK6isY42axd9TKQXEAcBoj2CHIN6xbZ/EXU1U1rtM1vUra6VuZgPcsq39uNE6QpieWyemcAFT11cBxStEN1dSqmepTFXiF9yjMcXFZ2tNJsbiVMjhTdHArOOFLRWoUlLdRZMFa7eFcujXrI0iEOGzh8bXcwPeFO4AHhuPCxQzsPWZ6Zo4t7J8kStdZdmXbjZ5V4aIKt0zg4RxP6wF1gJZL52RxjjrlueABJtoFlW3UPbbJxNwfHeta6QoCJ2P1Ic22utsp4eqzXa6LNAT803W2t47Z9Ux0VYhkrQwnSQFvmtJ2h2UEpE0B6qoZq140zW4O7liOAVvVVMUnzXA+9fScNnsa4biAfUKI0im2S2xc5/weqHV1LNCDoJBzbzR7BMHDTzCBNoNm2VLdbtkbrHK3RzD+Y7lH2Y2vfHKKWus2XdHL8iYDv59yLNhpC6CZgnDh38QnQoN6AvUgkkCSSXqAS8XqRQHJC5K7suXBANuTTwnnBNvCYQpgqrE8HbUwSxO0zCwPI8D6q4mCoNoJ5BC9sRIcRe43gHTQpZdKx7ZLjdIYKmNkoILCNbX3d/HxWr0GMDqG68As+pWzPkMYjY4NFy+Qklxv87gUVwYa/q+2Mum4G6ybyO8Rx3khyrxJzlGx1zo72PlzQbXbTuboAfNRrarlMRhHJc6lEFBTXF1jw2ilOoR3sXtXmGSQ6p+mk/02O4IrKYwKJFLfcpTHJHScUo3JPTbN6mnFfsBV5ZZIjx7QR+spwufqayN3AnKfNarGbi67cnHAzt/SZqdr+LHD0Oiy3F4MzHN5gra8dpesppGc2kjxGoWP1jdFr4+Yzz7ZW4Wd4FfRuwFf19BC7eQMp8RovnzGYMkzh33WtdB+JZoZYSfZIcPArJpGivjQztLgrJBZ4u06gjQtcPlNPAowfGoVfSZ2EceCeN5OhPZ/a59I9tPXOuwnLDU7geTJPmu/FabSy5mA3BvxG4rH9qsO6ymlZb5JNu9uo/BFPQrinW4Y2M74Hvj+qfjG+59vJPPHSZR6vbLxerJRJJJIBJL2yVkg5SK9XhTBspt4TjzYElBG022boOs6vISLBhN3NDQbFxG697j+dJyzmPascbl0KpQqnFLZcl7Zt/ggb/1DksHyGQNDrgMb7Q8Xa2Bvx3J6m2rkqH5msD2kX1ux4+qQo/p7TTbDx6vYupMLjDQ4gOsomI1tuCcw1zxES8EXJNjvA4KHVx33qdrk5A208ztXNF7e4IHmga/TidT3c1qFZRi5CzzaOjMUhIGjt3JGPBeSKOenAIA4pyJ/UkOadQmw8nf6rioaCLhaOfpqmx20omaGk6o1Y5YDgeJGGQOB04rZcCxYSxg31soymmuOW10566iao4KlwBZ7WDMYZl7Q3tIPoVpmBVfWQMfzAQHisFwfNT9ksbMdBORYuga8gHdoLi677zHIPXC4sVjWNRhssjRYgOcBbXS6jbRbbVU8ModJlblcMrOwN3MaqkwGpzU4B1LbhVhPW6Z5XYf2qh7Ydz0V50PYp1WIBhOkjS3z3hV+0cV2E8jdUmAVxhqopB8l7T5X1UZf6Vj0+ry1NuYuqOUPja4fKAPqE4WpLCuOUGp00d/JQv0MVXUV1ZRu4jO0d8brH9149FouI0udhHEahZQZvge0FPLubKWtdy+MBid7yD5K7zinqt1XqHdp9u6Whu2Z5MuXMIWDM8jW3c0Gx1KuaCvbLGyRh0ka17b77OaHD3FY6NJSCSSDepJJJB4vF0VymEaukDWOJ3AEnkBbW/csU2krAzOHnNcBruOXcQCdNQAN1tSVteI0YlifGbgPaWkjQi43rENoNk5ev6nO6Qk+0LkEbteVrELm885jo8P6qaGt60S9tvVtaLhwLrgmwDcxuDfSw5K52bxjqpCQwPJAbGwaA3Nhv8AApubYUiN2V7TbUtANiQDx9VXVMZiaw3GYa6XOXLoN2/is/8ANatAixKpc7tMia3iA/MR7lIdLdNUEcbKeM3OZzWucL8SLqHV4o1o3rUOK7S6EMXkDzberGuxB0mg0ChRUfE6oCqfgYLCSLaIVrYC0W4LTWR3FrIIx6gcx7rg8720VY1lnOA6wa6FFuxmPOikDDfKToheKOxuB5K92doHSPuQ4BvvdwC074YzhtVG/O0EcVYAWCp9mW9ix4aeasK2osVl686a+3G1dXxXBQ3TTFhqYv1senjpdFtSzQoPxHsTsd3lp812xz0KYi+0M31ksJg6q8dzYta8X7xqndoGZWTjncjwJVs9nxLdNQ1v4BXrdZKDEm3a4cwg1wsfAozrShGvZaQrPNWL6X6NsU6/DoXXuQ3KfFuiJyFknQLi945YCfZOYeB/5WvKWhpzVk3TJhZY2KdumR9r8s2o94WukIW6R8J6/DpwB2mtL2+LNf4pwqz/AKWJBMygrm7qinAd9Jtn2/1HDyRT0eRyz4fFLBUPZJHeF0bwJoHdUbMuzQtOQs1aQgnrvhOzjeLqOoI7wyQZvTtH0V90FYp/aacn5kzR/pv/APBP8L9aCzaGWHSshcwD++ivUQeJsM8f1m271eUeIRysD43tc07nNIc0+YSCranZyJzjJHmglO+SE9WXfTbbI/6wKjs12khjAMcl+HT0NTkc6KOOaKVoMfWxvJa7My5Ac11hobG+4InUU3i8XqRTDhypsTwGMtkexobI4HtbteJ7ldFUO1eOMp4h1hyh5tmIJGltNPFLKTXKsd74B2FYA9kt5pC5pHZDSQBYn8VSbV7NC5dEdNbsGh1FiRbj3bkW0+IdfHnbu1ANiAbcQocw11XPeXVIzgbSOYwMeX5mDKBu0Gmp7tFDdtGXD2RfmXE+6yLcc2bildnN2u5jj4hCGL7N5GlzNRb+dyeiuz9NiziC52XKLAcC52+w8rHkLq9w2ta4aEd/cgOaQNAAJIHyTzvx3br+5WeF1GW5bmcbXIbuA3nRHSJRw2S6bqcPbILOULDpyW3APM8bfyNVOZUJ7lX0rsN2UaZ8xF2s1N+KJqfDWNy9kCwLzbv3JzDorR97yB5cVLmkADj3+5v/ACunCajlzu6m4OzK33nxOqhYhPdy4p8Q7NuJ1KiVk9ilJzsW8aXkp3oP2mZoSOBv6IpdIh7H2XaVcKhfaluaAvHymj8QrQxhsYv80X9FVV7s1A++9ht5XVBiuMOkeQ114wALcDYalae2oy0m1jr6hDeLs1BV3C+8YsLW0sqzFI7s8FGXMOL/AKIcW6nEWA7pAW/wX0kCvkLBK0xVEUg+S5p96+tMLqRJCx4+U0H3KGiUm5oQ5pa7c4EHwIsU6lZAYPspTZJMTw5/ymOLR/mhfqR9R7j5Ku6LsSNPisIdoJC6B31xp++1qJNroRSbRQynSOpyh/K0oMEn43QLj8TqXEHkaOjkEg+kCH/7gQtEPqFq6CjUFUJYmSN3Pa148HAEfipAWagltGOoxXD6rc2UyUch7pRniv8AXajRCfSRRukw6V0f9ZAWVEfMOgcJPwBRHhtc2aGOZnsysZI3we0OH4pUJK8Xq8SNyU1NE1wLXhrmneHAOB8QU6VyUwzr9ISCV8UgibkJaGsc5505nda38hR6uqAuTpZFG0uENaHVEMIdNpnLR2nN5kD2iPVZvVU9TO4hsUm/c1jj66LC48urHKWG568yOs3crF9IHQFoALtN/iq9mFyQvDZmOYd4zC1xzHNXdM8IsPbK8VpmtluWvDrkEOtbXf471HbI6O72BzRocx0AHdrvNrea1PFsAZUWBADuBCoJ9jSxruuLeq53sB/N1N+J0sNmccp3xxG7jJmaxlMGtdmcBYuJy3LNx1NgRuOqj1FcH4jLCwdjOcp1Og1Jd4gXv3qXsphcEd5GySl0YeQMrGjLY3ufa1vwtvUnZnBe3JPJ7btPDMbn3LTDD6zyz+LXOGAX+S2/m7cq7EqotaAeIUzNnee93uao2K0+Z3muhg8wwHLcqHikuqtYo8rFSYm7VICMPVdi7LtU1i4rY7tTWB4mZmzxH5TSQgA1Aa61jpoStFe3JUt5Ou0+aDcYwvLPK2243HgUWbQtMKoXuppJt7WPjaD9Nrj+XvUKrju0hLZ3HnwslpTrFNYkfNkb7Lm/hZPTNTnMKhc6FfTfRXivX4dFc6tGU+S+aaxlnlbJ0BYtdssBO45gPFQqNjXtkgvUGyzp2wu9PBUN3xPLCeQeLj3tQL0ifGOp6sbqiJjz9IgF375kHktr6QcK+EYbUx2uche36UfaH4FYk93X4I0/KpZXM+o/4xv/AMkv2VcS13onxTrsLhudYs0J+oez+6WoyCx3oFxTWppyfmytH7j/APwWwhTTeTwh7HMdqHAtPgRY+4oY6L5yKE07/bo5pqZ3hG+8f7jm+iKkH4Kfg+OVcO5tXDFVM+nGeqlt3m7T5JUDVeFe3XJKk3hXhXq5KYcOTTynXJp6AptocEFTHlvlc3VjuR4g9x/ggMh0bix/Zc02I5WWnvVRj+AtnYXNFpWjsOGl7ahruY/BRY0xy0FaOo4lUm1uIMfkBJBaSct9LEaEji7T+bqTUVPVRkuGu4N4udy8OaGY4bvL5Dmede4X71rhhrmozz3xBFsu0ZJCGk+zpvLtd3rZQa3bf4O90OQEAnM4G7sx92m5R6faOSAPERYC4WuW5rW3WQnXscSXO0zEnuJvrY8RdLPe9pjQMC2jhkGjgHAWDTobk6q96u5usywGgLnNsCdfABahSsswA8kQGKo2ag/Eqg59EUYpLohKo1cghvGnZGXClHBZG8Lrl1M4bwfRUsC7QwZTmHA39FW7Q0gJ64bnsHrvRRtBS3BVHKM9A7nGbeQVRnkzqc5XgjgVfTbh3gH1F0P128rQNtsJ6l8LmizZIIXDlcRtB/JTOx+APFWdq6Kuh/FepxFgJ0kBb/BDmIsu1MYFWdVUxSfNe0nwvqp/Tj7AaV6hWgxMOa10ch1AOjr7+4qzjxJ4+afEW94T0a2ewEEHcQQfA6FfPuD0HV1GJYe7i17m+MLjqP8AtySHyW8R1xI1Z9kg+42WV7XYLLHjcdbFDK6B+QTOawnKHNMUuYD/ACOJThUHdFuJGnxWEO0Dy6F31xYfvhq+jgvlzHIXUte+2jo5A8fSa6/+4FfTeH1glijlbukY148HAEfinREoIO22PUVmHVu4Mn+Dyn/p1TcmvcHWKMAUPdIGFGow2pjb7YYXs5h8fxjbebVJiYrwqu2bxYVVHT1A/vYmPP0i0Zh5OuPJWBUgiuSvSuXIN4U09dErhxQDT0xWTFsT3N1LWPcBzIaSPeE89eBt9OenqkbEcQqy593Ek8zy5KNPJlYOF/5/NPSsu4jk4t9CVSYxXZp2xt+SWj1OvvK33pDiolKLsEwwVFCxrg7TrAD2SAc5OgOqDKk2JRxsHKDTEHq7tkPtNJPaDSNR5qaE6h2XZFZzc5+loL9wVyTZqbfJc6Zj4/kE3WS2CkKjFJ96HZn6q2rpLqok3pBtkO0cLvlNUtlTE/i0rLKbY6fhmHmV3jnW0LY87yS/N5ZQP4q9QNJqsMgkFiGn0Qpi+xrGxS9SLZwdyBq3b10QBLjruUg7azmM2J1HPmnIm1mVfDkeQ4Xyu1B0vY6jTmt/fgjMXwmmezLE7I0stdwYWjIWXOpHZssIxW7nucd5JJ81tnQbiefDnRE6wyOFv8r+2PfmUXiqgdqOhicA3LXj/KcvuKq4eiaSN15IpneVx6hb7de3S2bI6bD3RNDRG5oHi38VNjq5G7nSDzutPXJhad7WnxAKNkzobVzxjQtcOTm/mLJuLpXaJOrML5JL2yQZnuvytbT1WkMpGA3DGX55W39bLPtnWdqY/wDvKn/7Dk5yAR0vYYW1EVQY3R/CI8xY62Zrhva62mbeTY8VpHRNinXYXECe1CXRH6pu391zU10x4L12GmQDtU7mv+o4hj/xB8kJdCeLdW6pgcQLhkrbm2rTkf8A7meifcH62UFJ4uLHcd/gq79Ks4yRD6w/ivf0qw7ntPgHO/BBqDowk6uGponb6OpljaP+lIetiPh2neiMyh3B8JYytnqWdbeobG2QEER3iHZcAW3DrEjeUQkqKCJXBK9JXLigOXlNErtxTbig3LyuBJbXlr6L15ULE5csEp5RyH0Y4oNjMNRmlk73OPqShGnkzVbieZP7yu4J7TFDla8xVOdvM+/erqFtWjVE/R5VkdcztfIdpa2lwb38QhaY+78eKLNgqawe7nYe/wD4RQLouJKrsSqlNq5w1uiG6ypSNGqZlXvk1Tk8qhl+qVJ9CALLelyqvUxR/Njv5vf/AAatSusT28rOsxGU8Guawf8Abbr7yVU7GQQxhueaFneSiBkfZVLAzNVOdwY0DzOqIIwtMYzobxGk1KIOibaIUlcGPNo5wI3X3B1/i3eun1lzVUeZDlfSFjkssTlfVF16s96MdvxUxtpqh1p2CzST/WtG76wG/nvWgLGxo7Xt1wuggOgUD7Jwk/CbA6VlWP8AWJRuhqq2dfHUPnp3kNlOaaE6Av3GRjuBPEcfwcuhrYinia9hZIGua4FrmuFw4EWIIO8KBHg1JA0lkFMwAa5YmD8tV4yYgak+a4qPjBY7uSj2afzeMx+Aey23gxrbfgpH9IYre0fCxVRNhg4Jk4QOSm5WLmGNXMe0TCdzrc1OZWMcLhzfUBCb8OcNy4s5u9T70748fwWHEYv1kf22/wAVU1O2VO1xHxrgN7mxOczyPFVEgDvaA8wostMBqIwf58UXyUTxQ5P0lxMq8jv7OWaPykOEm/tA/J3jxsrWHbGmkF2vv5A+8GyHJowR2o3fiPQ3VRiOzJnA6kmK2txGO1yBIINkY52nlhJyK8X25jjHxLWyniDK2Kw7tHXPp4qqn6QqSqo6hscmSXqZrRydhxPVu0adzj4G/cg7ENlqoC12PA436tw+0PzQtLsVVNddrCdeNtPNtwVpL9rKz5CdP8bm52PqFBxpnbPiffr+asX4FUNIvDKbAahpIXGJYNO4giGXUC9mOO7yV2z6jV+GKabMy/LQ+KPtjxlpg647ROnGw0v639EE4Xs/UWcDDKLke03KPejHDwYWRxOtcDW2uriTv80vaD1vxZ4jPoh2qnVtijtEM1M2qZFLKo+fVcOkTefVIPorFanqYJJfmNc70CwCWcySOkdvcXOPi9xK3Su2aMsbo3VM+V4LXAsp3Ag+EQPvQniXR5HTQySnqpmtFy0tmhcQNLAskI9yvGxNZphEWjn/AD3E+W4fgreORo3keqqnysHZ7QA3AbgOXen4IoncXDyWkqKtPh0IGrvzVdXuilbYZieFgV7WYQGtzZrhRYK7JubdO2iSFhGAVDZBJFlaQQQXG1rLX8G2ze1lqvq3EbnMdY+YOiysYhM72QU7BQyP1e+3dxWel7a6dvoOII8wfzT9PtvSuNi97fFoI911k8NM2M8/pa+5POqgDcI9T21at2rYxwbEySUEA5m5A0X5k8fJdsxguBLgGjlx80C4DiL3aZtERvZpa6xz46dHjwl5p+sxkcFxTYoSmGRs4kLkSsvoQsXRqaW7ai6kscoNO4W0IUuNwQypwpqSEFOXXuVLQQX0AKadQKzyr3KlyNqeWlOU2GttFaMfGIWgWD7a8LninDGmZIAqxz9U5T2VG1LmiNkbblzh2gBuHihabZ19rxyO+i5Gr6Mcgo8tKpzz9l4Y+sA8lNUM+ST4G6ZdXSjex4+r/BGj6dR3HmpXsDT4q/k4eRChSVp9onW60J4ZxaPQKPJTwnexnoEb0LNhrFnXbcEHwQtVb0c43lLSGgIGqt+q6scpk5MsfWojnJsP1SkKazapobnJ0lQt33HkVGl25gqmuiDcwcLHQrPH7GYm8601Rb6BVvguzNbC6/wWp7/iyteEpc+y1OTfJIPBxUGbBYItcsv2v+Fe1Edcd1JU/duVLXYNiD/8LV/duVzSNI0tVA4Zcsv2lCipGXu0G3ebrtuydeD/AGSq+7cnf6N14/wdX905O2HIVRWNaLaDwUNuKckqjZDEHf4Or+7cmxsXiH7HVfdOU7hvX4jc6lI1otvXB2KxD9jq/unL3+heIfsdX905G4adhmP9UVMrdt3Ws1Uv9C8Q/Y6v7pyR2KxD9jqvunKLMa0x8mUmj7tqpDxK5g2mfm1JTY2KxD9jqvunLk7EYh+x1X3TkemI/rkI6bbXLvKIcM2ua/is/bsVX8aSq+6cpNPsliDN1LVfduWWWE/GmPk+tapMSDuKsGTArPcFw6ubbPT1I8Y3BFNPDUDfDN9kqNL3L1V31i9D1AbFN+ql+yV62Ob9VL9kqQsM6RTUUMh3xvHknxSv+a70RobiLIo73KXNRycGO9FEfRy/q5PslRcTmUMykWUXqASpElDN+qk+yV3Fh0v6uT7JRZwe5tBlw8FQ5sJV78Al/VyfZKX6Pl/Vv+yVn61XtPoRqcHKGsU2ZcTcLUXYZL+rf9kpp+CyH+6f9lE9p0L65Tli9Xs/IBuVd+ipAdxW4S7NPP8AdP8AslRjsc6/9U/7K1/pl8ZXx4/Rz+i3Znnrn2cHgDUFue24g8LaWAI11XD8GdnDhNIBe5b2rHtZrDtaaWHldJJbOdx+hH2I6+Xhrdx3Bg1u7X2feeZv3+iHF+YyvtmJygm1usLwN+mlhyskkgOmYY+w+NcD1YZpd1nAe0Lmx111F+9cnCpf2mTh8hm8bz5n0SSQHU2HSE3E7m67g0EAW3annc+nJNOwmYm/wh1tx7NtMoGljvuL+ZSSQHZwuT9e/u7P466ld/o6W1uvd8rXIL6uzC9jbQafybpJASKKlcy+eR0l7WuALc7WUqySSAVkrJJIBWSskkgFZJJJAJJJJAJJJJAJJJJAJJJJAJJJJAJJJJAJJJJAf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8262" y="3501008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000" b="1" spc="50" dirty="0" smtClean="0">
                <a:ln w="11430"/>
                <a:solidFill>
                  <a:srgbClr val="A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התמכרות ושימוש באלכוהול ובסמים בראי הרשתות החברתיות</a:t>
            </a:r>
            <a:endParaRPr lang="en-US" sz="5000" b="1" dirty="0">
              <a:ln w="24500" cmpd="dbl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rgbClr val="C2693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707904" y="6093296"/>
            <a:ext cx="19463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e-IL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ניר </a:t>
            </a:r>
            <a:r>
              <a:rPr lang="he-IL" sz="3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ויטנברג</a:t>
            </a:r>
            <a:endParaRPr lang="he-IL" sz="3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התמכרות למשחקי רשת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lnSpc>
                <a:spcPct val="134000"/>
              </a:lnSpc>
              <a:buClr>
                <a:srgbClr val="DD8047"/>
              </a:buClr>
            </a:pPr>
            <a:r>
              <a:rPr lang="he-IL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מחקרים מראים כי כאשר אנשים אלו שקועים במשחקי רשת, מסלולים עצביים מסויימים במוחם מופעלים באותו </a:t>
            </a:r>
            <a:r>
              <a:rPr lang="he-I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אופן ישיר </a:t>
            </a:r>
            <a:r>
              <a:rPr lang="he-IL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ואינטנסיבי כפי </a:t>
            </a:r>
            <a:r>
              <a:rPr lang="he-I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שמתרחש במוחם </a:t>
            </a:r>
            <a:r>
              <a:rPr lang="he-IL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של מכורים לסמים. המשחקים מעוררים תגובה נוירולוגית המשפיעה על תחושות של הנאה </a:t>
            </a:r>
            <a:r>
              <a:rPr lang="he-I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ותגמול</a:t>
            </a:r>
            <a:r>
              <a:rPr lang="he-IL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e-I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והתוצאה לכך </a:t>
            </a:r>
            <a:r>
              <a:rPr lang="he-IL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באופן הקיצוני, באה לידי ביטוי בהתנהגות מתמכרת.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dirty="0">
                <a:solidFill>
                  <a:srgbClr val="775F55"/>
                </a:solidFill>
              </a:rPr>
              <a:t>הרשת כאמצעי להיכרות עם סוגי הסמים החדשים וחווית </a:t>
            </a:r>
            <a:r>
              <a:rPr lang="he-IL" dirty="0" smtClean="0">
                <a:solidFill>
                  <a:srgbClr val="775F55"/>
                </a:solidFill>
              </a:rPr>
              <a:t>השימוש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276872"/>
            <a:ext cx="8640960" cy="4495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he-IL" dirty="0" smtClean="0">
                <a:latin typeface="Arial" pitchFamily="34" charset="0"/>
                <a:ea typeface="Calibri"/>
                <a:cs typeface="Arial" pitchFamily="34" charset="0"/>
              </a:rPr>
              <a:t>הפצה של מידע, תיאורים וסרטונים על סמים חדשים שלא מופיעים ב"חוק הנגזרות": מלחי אמבט, דבק מגע, עישון קפה, עישון </a:t>
            </a:r>
            <a:r>
              <a:rPr lang="he-IL" dirty="0" err="1" smtClean="0">
                <a:latin typeface="Arial" pitchFamily="34" charset="0"/>
                <a:ea typeface="Calibri"/>
                <a:cs typeface="Arial" pitchFamily="34" charset="0"/>
              </a:rPr>
              <a:t>פנטניל</a:t>
            </a:r>
            <a:r>
              <a:rPr lang="he-IL" dirty="0" smtClean="0">
                <a:latin typeface="Arial" pitchFamily="34" charset="0"/>
                <a:ea typeface="Calibri"/>
                <a:cs typeface="Arial" pitchFamily="34" charset="0"/>
              </a:rPr>
              <a:t> וכיו"ב.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he-IL" sz="3000" b="1" dirty="0" smtClean="0">
              <a:solidFill>
                <a:srgbClr val="7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1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77466" y="1412776"/>
            <a:ext cx="8640960" cy="4495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lvl="0" indent="0">
              <a:lnSpc>
                <a:spcPct val="120000"/>
              </a:lnSpc>
              <a:buClr>
                <a:srgbClr val="DD8047"/>
              </a:buClr>
              <a:buNone/>
            </a:pPr>
            <a:r>
              <a:rPr lang="he-IL" sz="3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ה</a:t>
            </a:r>
            <a:r>
              <a:rPr lang="he-IL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תפקיד </a:t>
            </a:r>
            <a:r>
              <a:rPr lang="he-IL" sz="3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השלילי של המדיה והרשתות החברתיות בהרחבת </a:t>
            </a:r>
            <a:r>
              <a:rPr lang="he-IL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השימוש </a:t>
            </a:r>
            <a:r>
              <a:rPr lang="he-IL" sz="3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באלכוהול ובסמים. </a:t>
            </a:r>
            <a:endParaRPr lang="he-IL" sz="3800" dirty="0">
              <a:solidFill>
                <a:srgbClr val="A8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22965"/>
            <a:ext cx="4680520" cy="3114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1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חשיפה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לאלכוהול: </a:t>
            </a:r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הזמן קריטי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640960" cy="4680520"/>
          </a:xfrm>
        </p:spPr>
        <p:txBody>
          <a:bodyPr>
            <a:normAutofit/>
          </a:bodyPr>
          <a:lstStyle/>
          <a:p>
            <a:r>
              <a:rPr lang="he-IL" sz="3000" dirty="0" smtClean="0">
                <a:latin typeface="Arial" pitchFamily="34" charset="0"/>
                <a:cs typeface="Arial" pitchFamily="34" charset="0"/>
              </a:rPr>
              <a:t>ראשית ההתבגרות (10-12) הוא שלב קריטי בעיצוב הרגלי צריכת האלכוהול, שיכול להשפיע על מועד צריכת האלכוהול בעתיד ואופייה </a:t>
            </a:r>
            <a:r>
              <a:rPr lang="he-IL" sz="27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Bell, Kelley-Baker, Rider, &amp;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Ringwalt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2005</a:t>
            </a:r>
            <a:r>
              <a:rPr lang="he-IL" sz="27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he-IL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DD8047"/>
              </a:buClr>
              <a:buFont typeface="Wingdings" pitchFamily="2" charset="2"/>
              <a:buChar char="q"/>
            </a:pPr>
            <a:r>
              <a:rPr lang="he-IL" sz="3000" dirty="0" smtClean="0">
                <a:latin typeface="Arial" pitchFamily="34" charset="0"/>
                <a:cs typeface="Arial" pitchFamily="34" charset="0"/>
              </a:rPr>
              <a:t>סקר בארה"ב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N=43,000</a:t>
            </a:r>
            <a:r>
              <a:rPr lang="he-IL" sz="3000" dirty="0" smtClean="0">
                <a:latin typeface="Arial" pitchFamily="34" charset="0"/>
                <a:cs typeface="Arial" pitchFamily="34" charset="0"/>
              </a:rPr>
              <a:t>) העלה כי צעירים הצורכים אלכוהול לפני גיל 14, יטו משמעותית לפתח תלות באלכוהול לאורך חייהם פי 5, לעומת צעירים שהחלו בגיל 21 ואילך </a:t>
            </a:r>
            <a:r>
              <a:rPr lang="de-DE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Hingson, Heeren, Winter, 2006) </a:t>
            </a:r>
            <a:r>
              <a:rPr lang="he-IL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buClr>
                <a:srgbClr val="DD8047"/>
              </a:buClr>
              <a:buFont typeface="Wingdings" pitchFamily="2" charset="2"/>
              <a:buChar char="q"/>
            </a:pPr>
            <a:endParaRPr lang="he-IL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71918"/>
            <a:ext cx="288032" cy="29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3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חשיפה לחומרים ממכרים במדיה</a:t>
            </a:r>
            <a:endParaRPr lang="en-US" sz="3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D8047"/>
              </a:buClr>
              <a:buFont typeface="Wingdings" pitchFamily="2" charset="2"/>
              <a:buChar char="q"/>
            </a:pPr>
            <a:r>
              <a:rPr lang="he-IL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צריכת אלכוהול וסמים כפעולה של לחץ חברתי ורצון להשתייכות – מסר המנוצל </a:t>
            </a:r>
            <a:r>
              <a:rPr lang="he-IL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בפרסומות </a:t>
            </a:r>
            <a:r>
              <a:rPr lang="he-IL" sz="2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("</a:t>
            </a:r>
            <a:r>
              <a:rPr lang="he-IL" sz="28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יש מכבי יש חברים</a:t>
            </a:r>
            <a:r>
              <a:rPr lang="he-IL" sz="2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").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D8047"/>
              </a:buClr>
              <a:buFont typeface="Wingdings" pitchFamily="2" charset="2"/>
              <a:buChar char="q"/>
            </a:pPr>
            <a:r>
              <a:rPr lang="he-IL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מסרים 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חיוביים אודות עישון ושתיית אלכוהול בערוצי התקשורת השונים, תורמים ל</a:t>
            </a:r>
            <a:r>
              <a:rPr lang="he-IL" u="sng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ירידה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מתמדת בגיל ההתנסות הראשוני. </a:t>
            </a:r>
            <a:endParaRPr lang="he-IL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תמונות של נערות וצעירות שיכורות בפייסבוק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b="17058"/>
          <a:stretch/>
        </p:blipFill>
        <p:spPr bwMode="auto">
          <a:xfrm>
            <a:off x="4499992" y="1556792"/>
            <a:ext cx="4057364" cy="245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38" y="4197712"/>
            <a:ext cx="4057364" cy="252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536421" cy="246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197712"/>
            <a:ext cx="3453273" cy="252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9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למידה בין אישית במדיה וברשתות החברתיות 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640960" cy="44958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D8047"/>
              </a:buClr>
              <a:buFont typeface="Wingdings" pitchFamily="2" charset="2"/>
              <a:buChar char="q"/>
            </a:pPr>
            <a:r>
              <a:rPr lang="he-IL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באינטרנט מתפרסמים מעשי התנסות ושימוש </a:t>
            </a:r>
            <a:r>
              <a:rPr lang="he-IL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ויש 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אתרים </a:t>
            </a:r>
            <a:r>
              <a:rPr lang="he-IL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המספקים 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לגיטימציה למעשה </a:t>
            </a:r>
            <a:r>
              <a:rPr lang="he-IL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ואף מעודדים את המהססים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he-IL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תופעת 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ה'הדבקה' ברשת </a:t>
            </a:r>
            <a:r>
              <a:rPr lang="he-IL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מתבצעת בקלות. </a:t>
            </a:r>
            <a:endParaRPr lang="he-IL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D8047"/>
              </a:buClr>
              <a:buFont typeface="Wingdings" pitchFamily="2" charset="2"/>
              <a:buChar char="q"/>
            </a:pPr>
            <a:r>
              <a:rPr lang="he-IL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כוכבי בידור ו'ידוענים' מהווים מודל לחיקוי – דיווח בתקשורת על שימושם בסמים עלול להקנות תחושת לגיטימציה ולתרום ל'הדבקה'. </a:t>
            </a:r>
            <a:endParaRPr lang="he-IL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lnSpc>
                <a:spcPct val="120000"/>
              </a:lnSpc>
              <a:buClr>
                <a:srgbClr val="DD8047"/>
              </a:buClr>
            </a:pPr>
            <a:r>
              <a:rPr lang="he-IL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ליהיא</a:t>
            </a:r>
            <a:r>
              <a:rPr lang="he-I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he-IL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גרינר</a:t>
            </a:r>
            <a:r>
              <a:rPr lang="he-I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"כל כוכבי הילדים עושים סמים"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D8047"/>
              </a:buClr>
              <a:buFont typeface="Wingdings" pitchFamily="2" charset="2"/>
              <a:buChar char="q"/>
            </a:pPr>
            <a:endParaRPr lang="he-IL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700" dirty="0">
                <a:solidFill>
                  <a:srgbClr val="775F55"/>
                </a:solidFill>
              </a:rPr>
              <a:t>בתי מרקחת וירטואליים – הפיצוציות של 2014?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640960" cy="504056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DD8047"/>
              </a:buClr>
              <a:buNone/>
            </a:pPr>
            <a:endParaRPr lang="he-IL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D8047"/>
              </a:buClr>
              <a:buFont typeface="Wingdings" pitchFamily="2" charset="2"/>
              <a:buChar char="q"/>
            </a:pPr>
            <a:r>
              <a:rPr lang="he-IL" sz="3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איתור המידע אינו מצריך ידע מקדים או מיומנות </a:t>
            </a:r>
            <a:r>
              <a:rPr lang="he-IL" sz="3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טכנולוגית</a:t>
            </a:r>
            <a:endParaRPr lang="en-US" sz="3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D8047"/>
              </a:buClr>
              <a:buFont typeface="Wingdings" pitchFamily="2" charset="2"/>
              <a:buChar char="q"/>
            </a:pPr>
            <a:r>
              <a:rPr lang="he-IL" sz="3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מסחר </a:t>
            </a:r>
            <a:r>
              <a:rPr lang="he-IL" sz="3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מקוון של סמים</a:t>
            </a:r>
            <a:r>
              <a:rPr lang="he-IL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לאינטרנט תפקיד משמעותי בהפצה טרנס-אטלנטית ובהעלאת שיעורי הרכישה</a:t>
            </a:r>
            <a:r>
              <a:rPr lang="he-IL" sz="3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spcAft>
                <a:spcPts val="1000"/>
              </a:spcAft>
              <a:buClr>
                <a:srgbClr val="DD8047"/>
              </a:buClr>
              <a:buFont typeface="Wingdings" pitchFamily="2" charset="2"/>
              <a:buChar char="§"/>
            </a:pPr>
            <a:r>
              <a:rPr lang="he-IL" sz="2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חנויות מקוונות המציעות קנייה ומשלוח עד הבית.</a:t>
            </a:r>
          </a:p>
          <a:p>
            <a:pPr lvl="1">
              <a:spcAft>
                <a:spcPts val="1000"/>
              </a:spcAft>
              <a:buClr>
                <a:srgbClr val="DD8047"/>
              </a:buClr>
              <a:buFont typeface="Wingdings" pitchFamily="2" charset="2"/>
              <a:buChar char="§"/>
            </a:pPr>
            <a:r>
              <a:rPr lang="he-IL" sz="2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מידע והכוונה לאיתור של סמים בקהילה, שיטות גידול עצמי וחבירה לספקים ('דילרים') מקומיים.    </a:t>
            </a:r>
            <a:endParaRPr lang="he-IL" sz="2900" b="1" dirty="0" smtClean="0">
              <a:solidFill>
                <a:srgbClr val="7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581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דרכים לסחר בסמים וצריכתו ברשת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הבחנה בין שני מצבי סחר סמים מקוון:</a:t>
            </a:r>
          </a:p>
          <a:p>
            <a:pPr>
              <a:buFont typeface="Wingdings" pitchFamily="2" charset="2"/>
              <a:buChar char="v"/>
            </a:pPr>
            <a:r>
              <a:rPr lang="he-IL" sz="2800" b="1" dirty="0" smtClean="0">
                <a:latin typeface="Arial" pitchFamily="34" charset="0"/>
                <a:cs typeface="Arial" pitchFamily="34" charset="0"/>
              </a:rPr>
              <a:t>סחר בין מכרים</a:t>
            </a:r>
            <a:endParaRPr lang="he-IL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he-IL" sz="2800" b="1" dirty="0" smtClean="0">
                <a:latin typeface="Arial" pitchFamily="34" charset="0"/>
                <a:cs typeface="Arial" pitchFamily="34" charset="0"/>
              </a:rPr>
              <a:t>אתרים מסחריים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: חנויות ברשת, רובן המכריע בחו"ל (שרת שנמצא בארץ זרה, אינו בסמכותה של משטרת ישראל). </a:t>
            </a:r>
          </a:p>
          <a:p>
            <a:pPr marL="0" indent="0">
              <a:buNone/>
            </a:pPr>
            <a:endParaRPr lang="he-IL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כ-70% מבין 160 חבילות סמים הנתפסות במעברי הגבול, מוזמנות דרך האינטרנט בצורה גלויה ומזוהה, לקונים בודדים (לרבות זרעי קנביס, מבחנות של סם אונס וכיו"ב)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נתוני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מטה הסמים במכס לשנת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"הכל על גידול מריחואנה"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50000"/>
              </a:lnSpc>
              <a:spcAft>
                <a:spcPts val="1000"/>
              </a:spcAft>
              <a:buNone/>
            </a:pPr>
            <a:endParaRPr lang="he-IL" sz="3000" b="1" dirty="0" smtClean="0">
              <a:solidFill>
                <a:srgbClr val="7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he-IL" sz="3000" b="1" dirty="0" smtClean="0">
                <a:latin typeface="Arial" pitchFamily="34" charset="0"/>
                <a:ea typeface="Calibri"/>
                <a:cs typeface="Arial" pitchFamily="34" charset="0"/>
                <a:hlinkClick r:id="rId3"/>
              </a:rPr>
              <a:t>אתרי מידע </a:t>
            </a:r>
            <a:r>
              <a:rPr lang="he-IL" sz="3000" b="1" dirty="0" smtClean="0">
                <a:latin typeface="Arial" pitchFamily="34" charset="0"/>
                <a:ea typeface="Calibri"/>
                <a:cs typeface="Arial" pitchFamily="34" charset="0"/>
              </a:rPr>
              <a:t>לגידול מריחואנה, קנביס, חשיש ושאר ירקות...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he-IL" sz="3000" b="1" dirty="0" smtClean="0">
                <a:latin typeface="Arial" pitchFamily="34" charset="0"/>
                <a:ea typeface="Calibri"/>
                <a:cs typeface="Arial" pitchFamily="34" charset="0"/>
              </a:rPr>
              <a:t>לדוגמה: קהילת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  <a:hlinkClick r:id="rId4"/>
              </a:rPr>
              <a:t>Isra.Grow</a:t>
            </a:r>
            <a:endParaRPr lang="he-IL" sz="3000" b="1" dirty="0" smtClean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he-IL" sz="3000" b="1" dirty="0" smtClean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he-IL" sz="4800" b="1" dirty="0" smtClean="0">
              <a:solidFill>
                <a:srgbClr val="7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" y="3573016"/>
            <a:ext cx="309634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98091"/>
            <a:ext cx="3206490" cy="304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22" y="3698092"/>
            <a:ext cx="2877678" cy="304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91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תכני </a:t>
            </a:r>
            <a:r>
              <a:rPr lang="he-IL" dirty="0" smtClean="0"/>
              <a:t>הסדנה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8856984" cy="5400600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buClr>
                <a:srgbClr val="DD8047"/>
              </a:buClr>
              <a:buNone/>
            </a:pPr>
            <a:r>
              <a:rPr lang="en-US" sz="3800" b="1" u="sng" dirty="0" smtClean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800" b="1" u="sng" dirty="0" smtClean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</a:br>
            <a:r>
              <a:rPr lang="he-IL" sz="3200" b="1" u="sng" dirty="0" smtClean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he-IL" sz="3200" b="1" dirty="0" smtClean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e-IL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התמכרות לרשת – </a:t>
            </a:r>
            <a:r>
              <a:rPr lang="he-IL" sz="3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האם אכן ממדיה מדאיגים ? </a:t>
            </a:r>
          </a:p>
          <a:p>
            <a:pPr marL="0" lvl="0" indent="0">
              <a:lnSpc>
                <a:spcPct val="120000"/>
              </a:lnSpc>
              <a:buClr>
                <a:srgbClr val="DD8047"/>
              </a:buClr>
              <a:buNone/>
            </a:pPr>
            <a:r>
              <a:rPr lang="he-IL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3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he-IL" sz="31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20000"/>
              </a:lnSpc>
              <a:buClr>
                <a:srgbClr val="DD8047"/>
              </a:buClr>
              <a:buNone/>
            </a:pPr>
            <a:r>
              <a:rPr lang="he-IL" sz="3200" b="1" u="sng" dirty="0" smtClean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e-IL" sz="3200" b="1" dirty="0" smtClean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e-IL" sz="3200" b="1" dirty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הרשתות החברתיות כמרחב המאפשר </a:t>
            </a:r>
            <a:r>
              <a:rPr lang="he-IL" sz="3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למטפלים </a:t>
            </a:r>
          </a:p>
          <a:p>
            <a:pPr marL="0" lvl="0" indent="0">
              <a:lnSpc>
                <a:spcPct val="120000"/>
              </a:lnSpc>
              <a:buClr>
                <a:srgbClr val="DD8047"/>
              </a:buClr>
              <a:buNone/>
            </a:pPr>
            <a:r>
              <a:rPr lang="he-IL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3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היכרות </a:t>
            </a:r>
            <a:r>
              <a:rPr lang="he-IL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עם התופעה והחוויה מנקודת הראות </a:t>
            </a:r>
            <a:r>
              <a:rPr lang="he-IL" sz="3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של </a:t>
            </a:r>
          </a:p>
          <a:p>
            <a:pPr marL="0" lvl="0" indent="0">
              <a:lnSpc>
                <a:spcPct val="120000"/>
              </a:lnSpc>
              <a:buClr>
                <a:srgbClr val="DD8047"/>
              </a:buClr>
              <a:buNone/>
            </a:pPr>
            <a:r>
              <a:rPr lang="he-IL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3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הצעירים</a:t>
            </a:r>
            <a:r>
              <a:rPr lang="he-IL" sz="3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he-IL" sz="31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u="sng" dirty="0" smtClean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u="sng" dirty="0" smtClean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</a:br>
            <a:r>
              <a:rPr lang="he-IL" sz="3200" b="1" u="sng" dirty="0" smtClean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he-IL" sz="3200" b="1" dirty="0" smtClean="0">
                <a:solidFill>
                  <a:srgbClr val="7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e-IL" sz="3100" dirty="0" smtClean="0">
                <a:latin typeface="Arial" pitchFamily="34" charset="0"/>
                <a:cs typeface="Arial" pitchFamily="34" charset="0"/>
              </a:rPr>
              <a:t>התפקיד השלילי של המדיה והרשתות החברתיות</a:t>
            </a:r>
            <a:r>
              <a:rPr lang="he-IL" sz="3100" dirty="0">
                <a:latin typeface="Arial" pitchFamily="34" charset="0"/>
                <a:cs typeface="Arial" pitchFamily="34" charset="0"/>
              </a:rPr>
              <a:t> </a:t>
            </a:r>
            <a:endParaRPr lang="he-IL" sz="31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e-IL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3100" dirty="0" smtClean="0">
                <a:latin typeface="Arial" pitchFamily="34" charset="0"/>
                <a:cs typeface="Arial" pitchFamily="34" charset="0"/>
              </a:rPr>
              <a:t>   בהרחבת  השימוש באלכוהול ובסמים. </a:t>
            </a:r>
            <a:endParaRPr lang="he-IL" sz="3100" dirty="0" smtClean="0">
              <a:solidFill>
                <a:srgbClr val="A8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solidFill>
                  <a:srgbClr val="775F55"/>
                </a:solidFill>
              </a:rPr>
              <a:t>'סטלנים': קהילות מקוונות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e-IL" b="1" dirty="0" smtClean="0">
                <a:latin typeface="Arial" pitchFamily="34" charset="0"/>
                <a:cs typeface="Arial" pitchFamily="34" charset="0"/>
              </a:rPr>
              <a:t>צורכי מידע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e-IL" i="1" dirty="0" smtClean="0">
                <a:latin typeface="Arial" pitchFamily="34" charset="0"/>
                <a:cs typeface="Arial" pitchFamily="34" charset="0"/>
              </a:rPr>
              <a:t>"אהלן, מישהו פה ניסה סלוויה?"</a:t>
            </a:r>
          </a:p>
          <a:p>
            <a:pPr marL="0" indent="0">
              <a:buNone/>
            </a:pPr>
            <a:r>
              <a:rPr lang="he-IL" i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i="1" dirty="0" smtClean="0">
                <a:latin typeface="Arial" pitchFamily="34" charset="0"/>
                <a:cs typeface="Arial" pitchFamily="34" charset="0"/>
              </a:rPr>
              <a:t>                    "עכשיו זה רשמי סירופ נגש שיעול מכיל סמים   		    ובגלל זה הוא ממסטל"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DD8047"/>
              </a:buClr>
              <a:buNone/>
            </a:pPr>
            <a:r>
              <a:rPr lang="he-IL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  <a:hlinkClick r:id="rId3"/>
              </a:rPr>
              <a:t>טיפים </a:t>
            </a:r>
            <a:r>
              <a:rPr lang="he-IL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והמלצות לבצע רכישה "חוקית" של מריחואנה: </a:t>
            </a:r>
            <a:r>
              <a:rPr lang="he-IL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</a:t>
            </a:r>
            <a:r>
              <a:rPr lang="he-IL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התחזות 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לזכאות לקבלת מריחואנה רפואית</a:t>
            </a:r>
            <a:r>
              <a:rPr lang="he-IL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he-IL" i="1" dirty="0" smtClean="0">
              <a:latin typeface="Arial" pitchFamily="34" charset="0"/>
              <a:cs typeface="Arial" pitchFamily="34" charset="0"/>
            </a:endParaRPr>
          </a:p>
          <a:p>
            <a:r>
              <a:rPr lang="he-IL" b="1" dirty="0" smtClean="0">
                <a:latin typeface="Arial" pitchFamily="34" charset="0"/>
                <a:cs typeface="Arial" pitchFamily="34" charset="0"/>
              </a:rPr>
              <a:t>צרכי שיתוף והשתתפות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he-IL" b="1" dirty="0" smtClean="0">
                <a:latin typeface="Arial" pitchFamily="34" charset="0"/>
                <a:cs typeface="Arial" pitchFamily="34" charset="0"/>
              </a:rPr>
              <a:t>צורך בתמיכה רגשית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: "אני כבר מסתובב עם כאב ראש מוזר כמה שעות, ממש דואג שזה לא מהחומר שלקחתי, לא יודע מה לעשות? </a:t>
            </a:r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2695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6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יוצאים מהארון הירוק</a:t>
            </a: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he-IL" sz="11200" b="1" dirty="0" smtClean="0">
                <a:latin typeface="Arial" pitchFamily="34" charset="0"/>
                <a:cs typeface="Arial" pitchFamily="34" charset="0"/>
              </a:rPr>
              <a:t>חתירה לשינוי חברתי</a:t>
            </a:r>
            <a:r>
              <a:rPr lang="he-IL" sz="11200" dirty="0" smtClean="0">
                <a:latin typeface="Arial" pitchFamily="34" charset="0"/>
                <a:cs typeface="Arial" pitchFamily="34" charset="0"/>
                <a:hlinkClick r:id="rId3"/>
              </a:rPr>
              <a:t>:</a:t>
            </a:r>
            <a:r>
              <a:rPr lang="en-US" sz="11200" dirty="0" smtClean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he-IL" sz="11200" dirty="0" smtClean="0">
                <a:latin typeface="Arial" pitchFamily="34" charset="0"/>
                <a:cs typeface="Arial" pitchFamily="34" charset="0"/>
              </a:rPr>
              <a:t>השיח המקוון בנושא הלגליזציה של סמים ('קלים') כשיח של 'זכויות', 'בחירה חופשית', 'מימוש עצמי'.</a:t>
            </a:r>
          </a:p>
          <a:p>
            <a:pPr>
              <a:lnSpc>
                <a:spcPct val="120000"/>
              </a:lnSpc>
            </a:pPr>
            <a:r>
              <a:rPr lang="he-IL" sz="11200" b="1" dirty="0">
                <a:latin typeface="Arial" pitchFamily="34" charset="0"/>
                <a:cs typeface="Arial" pitchFamily="34" charset="0"/>
              </a:rPr>
              <a:t>רצון לשינוי 'סדר </a:t>
            </a:r>
            <a:r>
              <a:rPr lang="he-IL" sz="11200" b="1" dirty="0" smtClean="0">
                <a:latin typeface="Arial" pitchFamily="34" charset="0"/>
                <a:cs typeface="Arial" pitchFamily="34" charset="0"/>
              </a:rPr>
              <a:t>היום'</a:t>
            </a:r>
            <a:r>
              <a:rPr lang="he-IL" sz="11200" dirty="0" smtClean="0">
                <a:latin typeface="Arial" pitchFamily="34" charset="0"/>
                <a:cs typeface="Arial" pitchFamily="34" charset="0"/>
                <a:hlinkClick r:id="rId4"/>
              </a:rPr>
              <a:t>:</a:t>
            </a:r>
            <a:r>
              <a:rPr lang="he-IL" sz="11200" dirty="0" smtClean="0">
                <a:latin typeface="Arial" pitchFamily="34" charset="0"/>
                <a:cs typeface="Arial" pitchFamily="34" charset="0"/>
              </a:rPr>
              <a:t> ניסיון לחתור לשינוי מדיניות האכיפה והמשפט, באמצעות הכלים הדמוקרטיים של הרשת.</a:t>
            </a:r>
          </a:p>
          <a:p>
            <a:pPr>
              <a:lnSpc>
                <a:spcPct val="120000"/>
              </a:lnSpc>
            </a:pPr>
            <a:r>
              <a:rPr lang="he-IL" sz="11200" b="1" dirty="0" smtClean="0">
                <a:latin typeface="Arial" pitchFamily="34" charset="0"/>
                <a:cs typeface="Arial" pitchFamily="34" charset="0"/>
                <a:hlinkClick r:id="rId5"/>
              </a:rPr>
              <a:t>שיח אנטי-קפיטליסטי</a:t>
            </a:r>
            <a:r>
              <a:rPr lang="he-IL" sz="11200" dirty="0" smtClean="0">
                <a:latin typeface="Arial" pitchFamily="34" charset="0"/>
                <a:cs typeface="Arial" pitchFamily="34" charset="0"/>
              </a:rPr>
              <a:t>: קידום הקנביס לצרכי רפואה וכאבים כרוניים, כנגד תעשיית התרופות המונעת על ידי רווחים כלכליים לשיטתם. </a:t>
            </a:r>
            <a:endParaRPr lang="he-IL" sz="1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11200" b="1" dirty="0">
                <a:latin typeface="Arial" pitchFamily="34" charset="0"/>
                <a:cs typeface="Arial" pitchFamily="34" charset="0"/>
              </a:rPr>
              <a:t>ניצול </a:t>
            </a:r>
            <a:r>
              <a:rPr lang="he-IL" sz="11200" b="1" dirty="0" smtClean="0">
                <a:latin typeface="Arial" pitchFamily="34" charset="0"/>
                <a:cs typeface="Arial" pitchFamily="34" charset="0"/>
              </a:rPr>
              <a:t>תכונות </a:t>
            </a:r>
            <a:r>
              <a:rPr lang="he-IL" sz="11200" b="1" dirty="0">
                <a:latin typeface="Arial" pitchFamily="34" charset="0"/>
                <a:cs typeface="Arial" pitchFamily="34" charset="0"/>
              </a:rPr>
              <a:t>המדיום</a:t>
            </a:r>
            <a:r>
              <a:rPr lang="he-IL" sz="11200" dirty="0">
                <a:latin typeface="Arial" pitchFamily="34" charset="0"/>
                <a:cs typeface="Arial" pitchFamily="34" charset="0"/>
              </a:rPr>
              <a:t>: הרשת כמולטי-מדיה, המאפשרת שיתוף תמונות, סרטונים, סיפורים אישיים, נתונים כמותיים; העברת מידע, עוררות רגש ויכולת השפעה </a:t>
            </a:r>
            <a:r>
              <a:rPr lang="he-IL" sz="11200" dirty="0" smtClean="0">
                <a:latin typeface="Arial" pitchFamily="34" charset="0"/>
                <a:cs typeface="Arial" pitchFamily="34" charset="0"/>
              </a:rPr>
              <a:t>רבה.</a:t>
            </a:r>
            <a:endParaRPr lang="he-IL" sz="11200" dirty="0"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1" y="7573"/>
            <a:ext cx="2267744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9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300" b="1" dirty="0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יוצאים מהארון (הירוק)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b="1" dirty="0" smtClean="0">
                <a:latin typeface="Arial" pitchFamily="34" charset="0"/>
                <a:cs typeface="Arial" pitchFamily="34" charset="0"/>
              </a:rPr>
              <a:t>גילוי "אומץ" שונים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: חשיפה אישית עם פרטים מלאים בפייסבוק, העלאת וידאו-בלוג, הגעה למחאות ברחוב, העלאת תמונות וסרטים בעת עישון. </a:t>
            </a:r>
          </a:p>
          <a:p>
            <a:endParaRPr lang="he-IL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717032"/>
            <a:ext cx="91567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4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השיח במדיה בנושא הלגליזציה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endParaRPr lang="he-IL" sz="3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he-IL" sz="7300" dirty="0" smtClean="0">
                <a:latin typeface="Arial" pitchFamily="34" charset="0"/>
                <a:cs typeface="Arial" pitchFamily="34" charset="0"/>
              </a:rPr>
              <a:t>ח"כ תמר זנדברג: "השימוש בסמים הוא חלק מאורח חיים נורמטיבי, שכולנו חלק ממנה, כמו שתיית כוס יין". </a:t>
            </a:r>
          </a:p>
          <a:p>
            <a:pPr>
              <a:lnSpc>
                <a:spcPct val="120000"/>
              </a:lnSpc>
            </a:pPr>
            <a:r>
              <a:rPr lang="he-IL" sz="7300" dirty="0" smtClean="0">
                <a:latin typeface="Arial" pitchFamily="34" charset="0"/>
                <a:cs typeface="Arial" pitchFamily="34" charset="0"/>
              </a:rPr>
              <a:t>העיתונאי ירון לונדון: "למה חמאה חוקית ומריחואנה לא? זה אותו דבר".</a:t>
            </a:r>
          </a:p>
          <a:p>
            <a:pPr>
              <a:lnSpc>
                <a:spcPct val="120000"/>
              </a:lnSpc>
            </a:pPr>
            <a:r>
              <a:rPr lang="he-IL" sz="7300" dirty="0" smtClean="0">
                <a:latin typeface="Arial" pitchFamily="34" charset="0"/>
                <a:cs typeface="Arial" pitchFamily="34" charset="0"/>
              </a:rPr>
              <a:t>ח"כ משה </a:t>
            </a:r>
            <a:r>
              <a:rPr lang="he-IL" sz="7300" dirty="0" err="1" smtClean="0">
                <a:latin typeface="Arial" pitchFamily="34" charset="0"/>
                <a:cs typeface="Arial" pitchFamily="34" charset="0"/>
              </a:rPr>
              <a:t>פייגלין</a:t>
            </a:r>
            <a:r>
              <a:rPr lang="he-IL" sz="7300" dirty="0" smtClean="0">
                <a:latin typeface="Arial" pitchFamily="34" charset="0"/>
                <a:cs typeface="Arial" pitchFamily="34" charset="0"/>
              </a:rPr>
              <a:t>: "אם הקנביס היה חוקי הייתי מעשן".</a:t>
            </a:r>
          </a:p>
          <a:p>
            <a:pPr marL="0" indent="0">
              <a:buNone/>
            </a:pPr>
            <a:endParaRPr lang="he-IL" sz="57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לחצן פעולה: קדימה או הבא 3">
            <a:hlinkClick r:id="rId3" highlightClick="1"/>
          </p:cNvPr>
          <p:cNvSpPr/>
          <p:nvPr/>
        </p:nvSpPr>
        <p:spPr>
          <a:xfrm>
            <a:off x="5436096" y="3320740"/>
            <a:ext cx="360040" cy="252276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06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ניצנים של שינוי בתפיסה המקצועית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51520" y="2348880"/>
            <a:ext cx="8640960" cy="4495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3000" dirty="0" smtClean="0">
                <a:latin typeface="Arial" pitchFamily="34" charset="0"/>
                <a:cs typeface="Arial" pitchFamily="34" charset="0"/>
              </a:rPr>
              <a:t>עמדות מקצועיות ליברליות של אנשי מקצוע בכירים בשטח, שמצביעים על הצורך בשינוי האכיפה וההסברה.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e-IL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לחצן פעולה: קדימה או הבא 3">
            <a:hlinkClick r:id="rId3" highlightClick="1"/>
          </p:cNvPr>
          <p:cNvSpPr/>
          <p:nvPr/>
        </p:nvSpPr>
        <p:spPr>
          <a:xfrm>
            <a:off x="575556" y="2780928"/>
            <a:ext cx="360040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24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הצגת שימוש בסמים בתכניות בטלוויזיה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79512" y="2060848"/>
            <a:ext cx="8712968" cy="4495800"/>
          </a:xfrm>
        </p:spPr>
        <p:txBody>
          <a:bodyPr>
            <a:normAutofit/>
          </a:bodyPr>
          <a:lstStyle/>
          <a:p>
            <a:r>
              <a:rPr lang="he-IL" sz="3100" dirty="0" smtClean="0">
                <a:latin typeface="Arial" pitchFamily="34" charset="0"/>
                <a:cs typeface="Arial" pitchFamily="34" charset="0"/>
              </a:rPr>
              <a:t>הקרנת תכניות </a:t>
            </a:r>
            <a:r>
              <a:rPr lang="he-IL" sz="3100" dirty="0">
                <a:latin typeface="Arial" pitchFamily="34" charset="0"/>
                <a:cs typeface="Arial" pitchFamily="34" charset="0"/>
              </a:rPr>
              <a:t>טלוויזיה </a:t>
            </a:r>
            <a:r>
              <a:rPr lang="he-IL" sz="3100" dirty="0" smtClean="0">
                <a:latin typeface="Arial" pitchFamily="34" charset="0"/>
                <a:cs typeface="Arial" pitchFamily="34" charset="0"/>
              </a:rPr>
              <a:t>שבהן נראה שימוש בסמים עלול </a:t>
            </a:r>
            <a:r>
              <a:rPr lang="he-IL" sz="3100" dirty="0">
                <a:latin typeface="Arial" pitchFamily="34" charset="0"/>
                <a:cs typeface="Arial" pitchFamily="34" charset="0"/>
              </a:rPr>
              <a:t>ליצור נורמה חברתית המקבלת את השימוש </a:t>
            </a:r>
            <a:r>
              <a:rPr lang="he-IL" sz="3100" dirty="0" smtClean="0">
                <a:latin typeface="Arial" pitchFamily="34" charset="0"/>
                <a:cs typeface="Arial" pitchFamily="34" charset="0"/>
              </a:rPr>
              <a:t>בסמים ואף </a:t>
            </a:r>
            <a:r>
              <a:rPr lang="he-IL" sz="3100" dirty="0">
                <a:latin typeface="Arial" pitchFamily="34" charset="0"/>
                <a:cs typeface="Arial" pitchFamily="34" charset="0"/>
              </a:rPr>
              <a:t>מעודדת </a:t>
            </a:r>
            <a:r>
              <a:rPr lang="he-IL" sz="3100" dirty="0" smtClean="0">
                <a:latin typeface="Arial" pitchFamily="34" charset="0"/>
                <a:cs typeface="Arial" pitchFamily="34" charset="0"/>
              </a:rPr>
              <a:t>אותה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e-IL" sz="2800" dirty="0" err="1" smtClean="0">
                <a:latin typeface="Arial" pitchFamily="34" charset="0"/>
                <a:cs typeface="Arial" pitchFamily="34" charset="0"/>
              </a:rPr>
              <a:t>טייכמן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e-IL" sz="2800" dirty="0" err="1" smtClean="0">
                <a:latin typeface="Arial" pitchFamily="34" charset="0"/>
                <a:cs typeface="Arial" pitchFamily="34" charset="0"/>
              </a:rPr>
              <a:t>טייכמן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וברנע,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2000).</a:t>
            </a:r>
          </a:p>
          <a:p>
            <a:pPr marL="0" indent="0">
              <a:buNone/>
            </a:pPr>
            <a:endParaRPr lang="he-IL" sz="3100" dirty="0" smtClean="0">
              <a:latin typeface="Arial" pitchFamily="34" charset="0"/>
              <a:cs typeface="Arial" pitchFamily="34" charset="0"/>
            </a:endParaRPr>
          </a:p>
          <a:p>
            <a:r>
              <a:rPr lang="he-IL" sz="3100" dirty="0" smtClean="0">
                <a:latin typeface="Arial" pitchFamily="34" charset="0"/>
                <a:cs typeface="Arial" pitchFamily="34" charset="0"/>
              </a:rPr>
              <a:t>סיווג וסימון ייעוד התכניות והגבלת הצפייה לקטינים אינו מתבצע בצורה מוקפדת ואינו רגיש דיו. </a:t>
            </a:r>
            <a:endParaRPr lang="en-US" sz="3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4000" b="1" dirty="0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תכניות מניעה מותאמות לעידן הדיגיטלי: </a:t>
            </a:r>
            <a:r>
              <a:rPr lang="he-IL" sz="4000" b="1" dirty="0">
                <a:solidFill>
                  <a:srgbClr val="B54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מסקנות והמלצות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928992" cy="504056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50000"/>
              </a:lnSpc>
              <a:spcAft>
                <a:spcPts val="1000"/>
              </a:spcAft>
              <a:buNone/>
            </a:pPr>
            <a:endParaRPr lang="he-IL" sz="3000" b="1" dirty="0" smtClean="0">
              <a:solidFill>
                <a:srgbClr val="7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he-IL" sz="11200" b="1" dirty="0" smtClean="0">
                <a:latin typeface="Arial" pitchFamily="34" charset="0"/>
                <a:ea typeface="Calibri"/>
                <a:cs typeface="Arial" pitchFamily="34" charset="0"/>
              </a:rPr>
              <a:t>היכרות מוקדמות עם העובדות: </a:t>
            </a:r>
            <a:r>
              <a:rPr lang="he-IL" sz="11200" dirty="0" smtClean="0">
                <a:latin typeface="Arial" pitchFamily="34" charset="0"/>
                <a:ea typeface="Calibri"/>
                <a:cs typeface="Arial" pitchFamily="34" charset="0"/>
              </a:rPr>
              <a:t>חינוך אפקטיבי בסדנאות ומערכי שיעור המאפשרים שיח ישיר ופתוח, בד בבד עם מידע עובדתי ומותאם, </a:t>
            </a:r>
            <a:r>
              <a:rPr lang="he-IL" sz="11200" u="sng" dirty="0" smtClean="0">
                <a:latin typeface="Arial" pitchFamily="34" charset="0"/>
                <a:ea typeface="Calibri"/>
                <a:cs typeface="Arial" pitchFamily="34" charset="0"/>
              </a:rPr>
              <a:t>בטרם</a:t>
            </a:r>
            <a:r>
              <a:rPr lang="he-IL" sz="11200" dirty="0" smtClean="0">
                <a:latin typeface="Arial" pitchFamily="34" charset="0"/>
                <a:ea typeface="Calibri"/>
                <a:cs typeface="Arial" pitchFamily="34" charset="0"/>
              </a:rPr>
              <a:t> תחילת השימוש.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he-IL" sz="11200" b="1" dirty="0" smtClean="0">
                <a:latin typeface="Arial" pitchFamily="34" charset="0"/>
                <a:ea typeface="Calibri"/>
                <a:cs typeface="Arial" pitchFamily="34" charset="0"/>
              </a:rPr>
              <a:t>שינוי עמדות והתנהגות באמצעות קמפיינים אינטרנטיים ברשתות החברתיות וכן במדיה</a:t>
            </a:r>
            <a:r>
              <a:rPr lang="he-IL" sz="11200" dirty="0" smtClean="0">
                <a:latin typeface="Arial" pitchFamily="34" charset="0"/>
                <a:ea typeface="Calibri"/>
                <a:cs typeface="Arial" pitchFamily="34" charset="0"/>
              </a:rPr>
              <a:t>, בהשתתפות ובעשייה עם בני נוער (לדוגמה</a:t>
            </a:r>
            <a:r>
              <a:rPr lang="en-US" sz="11200" dirty="0" smtClean="0">
                <a:latin typeface="Arial" pitchFamily="34" charset="0"/>
                <a:ea typeface="Calibri"/>
                <a:cs typeface="Arial" pitchFamily="34" charset="0"/>
              </a:rPr>
              <a:t>:</a:t>
            </a:r>
            <a:r>
              <a:rPr lang="he-IL" sz="112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0400" dirty="0" smtClean="0">
                <a:latin typeface="Arial" pitchFamily="34" charset="0"/>
                <a:ea typeface="Calibri"/>
                <a:cs typeface="Arial" pitchFamily="34" charset="0"/>
              </a:rPr>
              <a:t>LEAD</a:t>
            </a:r>
            <a:r>
              <a:rPr lang="en-US" sz="11200" dirty="0" smtClean="0">
                <a:latin typeface="Arial" pitchFamily="34" charset="0"/>
                <a:ea typeface="Calibri"/>
                <a:cs typeface="Arial" pitchFamily="34" charset="0"/>
              </a:rPr>
              <a:t>.org.il</a:t>
            </a:r>
            <a:r>
              <a:rPr lang="he-IL" sz="11200" dirty="0" smtClean="0">
                <a:latin typeface="Arial" pitchFamily="34" charset="0"/>
                <a:ea typeface="Calibri"/>
                <a:cs typeface="Arial" pitchFamily="34" charset="0"/>
              </a:rPr>
              <a:t>).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he-IL" sz="11200" b="1" dirty="0" smtClean="0">
                <a:latin typeface="Arial" pitchFamily="34" charset="0"/>
                <a:ea typeface="Calibri"/>
                <a:cs typeface="Arial" pitchFamily="34" charset="0"/>
              </a:rPr>
              <a:t>ביצוע "תצפית מקוונת"</a:t>
            </a:r>
            <a:r>
              <a:rPr lang="he-IL" sz="11200" dirty="0" smtClean="0">
                <a:latin typeface="Arial" pitchFamily="34" charset="0"/>
                <a:ea typeface="Calibri"/>
                <a:cs typeface="Arial" pitchFamily="34" charset="0"/>
              </a:rPr>
              <a:t>:</a:t>
            </a:r>
            <a:r>
              <a:rPr lang="he-IL" sz="11200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he-IL" sz="11200" dirty="0" smtClean="0">
                <a:latin typeface="Arial" pitchFamily="34" charset="0"/>
                <a:ea typeface="Calibri"/>
                <a:cs typeface="Arial" pitchFamily="34" charset="0"/>
              </a:rPr>
              <a:t>יציאה לשטח הפעילות ברשת, לצורך היכרות עם התופעה והחוויה של מושאיה – כדי להתעדכן ולהבין את המשמעות של השימוש עבורם ומכאן לפתח דרכי התערבות מותאמות. 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he-IL" sz="30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endParaRPr lang="he-IL" sz="3000" b="1" dirty="0" smtClean="0">
              <a:solidFill>
                <a:srgbClr val="7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263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תכניות מניעה מותאמות לעידן הדיגיטלי: </a:t>
            </a:r>
            <a:r>
              <a:rPr lang="he-IL" sz="4000" b="1" dirty="0" smtClean="0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e-IL" sz="4000" b="1" dirty="0" smtClean="0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e-IL" sz="4000" b="1" dirty="0" smtClean="0">
                <a:solidFill>
                  <a:srgbClr val="B54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מסקנות </a:t>
            </a:r>
            <a:r>
              <a:rPr lang="he-IL" sz="4000" b="1" dirty="0">
                <a:solidFill>
                  <a:srgbClr val="B54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והמלצות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640960" cy="4752528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D8047"/>
              </a:buClr>
              <a:buFont typeface="Wingdings" pitchFamily="2" charset="2"/>
              <a:buChar char="Ø"/>
            </a:pPr>
            <a:r>
              <a:rPr lang="he-IL" sz="32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שיתוף </a:t>
            </a:r>
            <a:r>
              <a:rPr lang="he-IL" sz="32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התקשורת</a:t>
            </a:r>
            <a:r>
              <a:rPr lang="he-IL" sz="3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: בעקבות </a:t>
            </a:r>
            <a:r>
              <a:rPr lang="he-IL" sz="3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השפעת </a:t>
            </a:r>
            <a:r>
              <a:rPr lang="he-IL" sz="3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התקשורת על תופעת ההתאבדות קיבלה מועצת העיתונות את הצעותיו של ארגון הבריאות העולמי בדבר פרסום אחראי של מקרי התאבדות (בצורה שלא תעודד "הידבקות": לא בכותרות ראשיות בעיתונים ולא בנוסח שמאדיר את המעשה) והוקמה למטרה זו הוועדה לסיקור התאבדויות בכלי התקשורת, בראשות פרופ' אסא </a:t>
            </a:r>
            <a:r>
              <a:rPr lang="he-IL" sz="3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כשר (מרכז המידע והמחקר של הכנסת, 2007).  </a:t>
            </a:r>
            <a:endParaRPr lang="he-IL" sz="32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תכניות מניעה מותאמות לעידן הדיגיטלי</a:t>
            </a:r>
            <a:r>
              <a:rPr lang="he-IL" sz="4000" b="1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he-IL" sz="4000" b="1" smtClean="0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e-IL" sz="4000" b="1" smtClean="0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e-IL" sz="4000" b="1" smtClean="0">
                <a:solidFill>
                  <a:srgbClr val="B54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מסקנות </a:t>
            </a:r>
            <a:r>
              <a:rPr lang="he-IL" sz="4000" b="1" dirty="0">
                <a:solidFill>
                  <a:srgbClr val="B54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והמלצות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51520" y="2060848"/>
            <a:ext cx="8640960" cy="44958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DD8047"/>
              </a:buClr>
            </a:pPr>
            <a:r>
              <a:rPr lang="he-IL" sz="3000" dirty="0" smtClean="0">
                <a:latin typeface="Arial" pitchFamily="34" charset="0"/>
                <a:cs typeface="Arial" pitchFamily="34" charset="0"/>
              </a:rPr>
              <a:t>מוצע </a:t>
            </a:r>
            <a:r>
              <a:rPr lang="he-IL" sz="3000" dirty="0">
                <a:latin typeface="Arial" pitchFamily="34" charset="0"/>
                <a:cs typeface="Arial" pitchFamily="34" charset="0"/>
              </a:rPr>
              <a:t>לבחון באופן מבוקר את האתרים הקיימים בנושא סמים ואלכוהול, להעשיר אותם </a:t>
            </a:r>
            <a:r>
              <a:rPr lang="he-IL" sz="3000" dirty="0" smtClean="0">
                <a:latin typeface="Arial" pitchFamily="34" charset="0"/>
                <a:cs typeface="Arial" pitchFamily="34" charset="0"/>
              </a:rPr>
              <a:t>במידע </a:t>
            </a:r>
            <a:r>
              <a:rPr lang="he-IL" sz="3000" dirty="0">
                <a:latin typeface="Arial" pitchFamily="34" charset="0"/>
                <a:cs typeface="Arial" pitchFamily="34" charset="0"/>
              </a:rPr>
              <a:t>עדכני ובערוצים של תמיכה </a:t>
            </a:r>
            <a:r>
              <a:rPr lang="he-IL" sz="3000" dirty="0" smtClean="0">
                <a:latin typeface="Arial" pitchFamily="34" charset="0"/>
                <a:cs typeface="Arial" pitchFamily="34" charset="0"/>
              </a:rPr>
              <a:t>ולהפנות </a:t>
            </a:r>
            <a:r>
              <a:rPr lang="he-IL" sz="3000" dirty="0">
                <a:latin typeface="Arial" pitchFamily="34" charset="0"/>
                <a:cs typeface="Arial" pitchFamily="34" charset="0"/>
              </a:rPr>
              <a:t>את תשומת ליבם של המתבגרים לקיומם ולתרומתם </a:t>
            </a:r>
            <a:r>
              <a:rPr lang="he-IL" sz="3000" dirty="0" smtClean="0">
                <a:latin typeface="Arial" pitchFamily="34" charset="0"/>
                <a:cs typeface="Arial" pitchFamily="34" charset="0"/>
              </a:rPr>
              <a:t>עבורם </a:t>
            </a:r>
            <a:r>
              <a:rPr lang="he-IL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e-IL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גילת ואחרים, 2011</a:t>
            </a:r>
            <a:r>
              <a:rPr lang="he-IL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atblog.com/wp-content/uploads/2012/10/internet-addic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3"/>
            <a:ext cx="9144000" cy="104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2915848" y="266582"/>
            <a:ext cx="3716082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>
            <a:spAutoFit/>
          </a:bodyPr>
          <a:lstStyle/>
          <a:p>
            <a:r>
              <a:rPr lang="he-IL" sz="4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  <a:hlinkClick r:id="rId3"/>
              </a:rPr>
              <a:t>התמכרות לרשת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השינויים בתסמינים ובשכיחות  ההתמכרות לפי ה 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D.S.M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64096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e-IL" sz="3100" dirty="0" smtClean="0">
                <a:latin typeface="Arial" pitchFamily="34" charset="0"/>
                <a:cs typeface="Arial" pitchFamily="34" charset="0"/>
              </a:rPr>
              <a:t>בשונה מה-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DSM4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3100" dirty="0" smtClean="0">
                <a:latin typeface="Arial" pitchFamily="34" charset="0"/>
                <a:cs typeface="Arial" pitchFamily="34" charset="0"/>
              </a:rPr>
              <a:t>, ב-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DSM5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3100" dirty="0" smtClean="0">
                <a:latin typeface="Arial" pitchFamily="34" charset="0"/>
                <a:cs typeface="Arial" pitchFamily="34" charset="0"/>
              </a:rPr>
              <a:t> התמכרות </a:t>
            </a:r>
            <a:r>
              <a:rPr lang="he-IL" sz="3100" dirty="0">
                <a:latin typeface="Arial" pitchFamily="34" charset="0"/>
                <a:cs typeface="Arial" pitchFamily="34" charset="0"/>
              </a:rPr>
              <a:t>ל</a:t>
            </a:r>
            <a:r>
              <a:rPr lang="he-IL" sz="3100" u="sng" dirty="0">
                <a:latin typeface="Arial" pitchFamily="34" charset="0"/>
                <a:cs typeface="Arial" pitchFamily="34" charset="0"/>
              </a:rPr>
              <a:t>הימורים</a:t>
            </a:r>
            <a:r>
              <a:rPr lang="he-IL" sz="3100" dirty="0">
                <a:latin typeface="Arial" pitchFamily="34" charset="0"/>
                <a:cs typeface="Arial" pitchFamily="34" charset="0"/>
              </a:rPr>
              <a:t> נכללת יחד עם התמכרות לחומרים </a:t>
            </a:r>
            <a:r>
              <a:rPr lang="he-IL" sz="3100" dirty="0" smtClean="0">
                <a:latin typeface="Arial" pitchFamily="34" charset="0"/>
                <a:cs typeface="Arial" pitchFamily="34" charset="0"/>
              </a:rPr>
              <a:t>אחרים, תחת  </a:t>
            </a:r>
            <a:r>
              <a:rPr lang="he-IL" sz="3100" dirty="0">
                <a:latin typeface="Arial" pitchFamily="34" charset="0"/>
                <a:cs typeface="Arial" pitchFamily="34" charset="0"/>
              </a:rPr>
              <a:t>אבחנה כוללת הנקראת "הפרעת שימוש </a:t>
            </a:r>
            <a:r>
              <a:rPr lang="he-IL" sz="3100" dirty="0" smtClean="0">
                <a:latin typeface="Arial" pitchFamily="34" charset="0"/>
                <a:cs typeface="Arial" pitchFamily="34" charset="0"/>
              </a:rPr>
              <a:t>בחומר".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87081" y="1916832"/>
            <a:ext cx="8640960" cy="4495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4000"/>
              </a:lnSpc>
            </a:pPr>
            <a:r>
              <a:rPr lang="he-IL" sz="12400" dirty="0" smtClean="0">
                <a:latin typeface="Arial" pitchFamily="34" charset="0"/>
                <a:cs typeface="Arial" pitchFamily="34" charset="0"/>
              </a:rPr>
              <a:t>ב- 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D.S.M 5</a:t>
            </a:r>
            <a:r>
              <a:rPr lang="en-US" sz="1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1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12400" dirty="0" smtClean="0">
                <a:latin typeface="Arial" pitchFamily="34" charset="0"/>
                <a:cs typeface="Arial" pitchFamily="34" charset="0"/>
              </a:rPr>
              <a:t>נוספה אבחנה קלינית, הדורשת המשך חקירה מדעית, כאבחנה ספציפית: "</a:t>
            </a:r>
            <a:r>
              <a:rPr lang="en-US" sz="12400" dirty="0" smtClean="0">
                <a:latin typeface="Times New Roman" pitchFamily="18" charset="0"/>
                <a:cs typeface="Times New Roman" pitchFamily="18" charset="0"/>
              </a:rPr>
              <a:t>Internet Gaming Disorder</a:t>
            </a:r>
            <a:r>
              <a:rPr lang="he-IL" sz="12400" dirty="0" smtClean="0">
                <a:latin typeface="Arial" pitchFamily="34" charset="0"/>
                <a:cs typeface="Arial" pitchFamily="34" charset="0"/>
              </a:rPr>
              <a:t>". </a:t>
            </a:r>
          </a:p>
          <a:p>
            <a:pPr lvl="0">
              <a:lnSpc>
                <a:spcPct val="134000"/>
              </a:lnSpc>
              <a:buClr>
                <a:srgbClr val="DD8047"/>
              </a:buClr>
            </a:pPr>
            <a:endParaRPr lang="he-IL" sz="1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34000"/>
              </a:lnSpc>
              <a:buClr>
                <a:srgbClr val="DD8047"/>
              </a:buClr>
            </a:pPr>
            <a:r>
              <a:rPr lang="he-IL" sz="1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מחלוקת </a:t>
            </a:r>
            <a:r>
              <a:rPr lang="he-IL" sz="1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בין החוקרים האם להתייחס להפרעה של שימוש כללי ברשת, או לפעולות פוטנציאליות להתמכרות המתבצעות ברשת (כגון הימורים, קניות, ופורנוגרפיה). </a:t>
            </a:r>
          </a:p>
          <a:p>
            <a:pPr>
              <a:lnSpc>
                <a:spcPct val="134000"/>
              </a:lnSpc>
            </a:pPr>
            <a:endParaRPr lang="he-IL" sz="1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Clr>
                <a:srgbClr val="DD8047"/>
              </a:buClr>
              <a:buNone/>
            </a:pPr>
            <a:endParaRPr lang="he-IL" sz="11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457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r>
              <a:rPr lang="he-IL" dirty="0" smtClean="0">
                <a:solidFill>
                  <a:srgbClr val="775F55"/>
                </a:solidFill>
              </a:rPr>
              <a:t>התמכרות לרשת</a:t>
            </a:r>
            <a:endParaRPr lang="en-US" sz="3800" b="0" dirty="0">
              <a:solidFill>
                <a:prstClr val="black"/>
              </a:solidFill>
              <a:effectLst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1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התמכרות למשחקי רשת    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D.S.M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21296" y="1628800"/>
            <a:ext cx="9007896" cy="4853136"/>
          </a:xfrm>
        </p:spPr>
        <p:txBody>
          <a:bodyPr>
            <a:noAutofit/>
          </a:bodyPr>
          <a:lstStyle/>
          <a:p>
            <a:pPr marL="0" lvl="0" indent="0">
              <a:lnSpc>
                <a:spcPct val="134000"/>
              </a:lnSpc>
              <a:buClr>
                <a:srgbClr val="DD8047"/>
              </a:buClr>
              <a:buNone/>
            </a:pPr>
            <a:r>
              <a:rPr lang="he-IL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חמישה </a:t>
            </a:r>
            <a:r>
              <a:rPr lang="he-IL" sz="2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מתוך תשעה קריטריונים למשך שנה אחת לפחות: </a:t>
            </a:r>
            <a:endParaRPr lang="he-IL" sz="2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Clr>
                <a:srgbClr val="DD8047"/>
              </a:buClr>
              <a:buNone/>
            </a:pPr>
            <a:r>
              <a:rPr lang="he-IL" sz="2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עיסוק אינטנסיבי ובולט במשחקים באינטרנט.</a:t>
            </a:r>
          </a:p>
          <a:p>
            <a:pPr marL="0" lvl="0" indent="0">
              <a:buClr>
                <a:srgbClr val="DD8047"/>
              </a:buClr>
              <a:buNone/>
            </a:pPr>
            <a:r>
              <a:rPr lang="he-IL" sz="2500" dirty="0" smtClean="0">
                <a:latin typeface="Arial" pitchFamily="34" charset="0"/>
                <a:cs typeface="Arial" pitchFamily="34" charset="0"/>
              </a:rPr>
              <a:t>2. תסמיני גמילה כאשר הגישה למשחקי רשת נלקחים.</a:t>
            </a:r>
          </a:p>
          <a:p>
            <a:pPr marL="0" indent="0">
              <a:buNone/>
            </a:pPr>
            <a:r>
              <a:rPr lang="he-IL" sz="2500" dirty="0" smtClean="0">
                <a:latin typeface="Arial" pitchFamily="34" charset="0"/>
                <a:cs typeface="Arial" pitchFamily="34" charset="0"/>
              </a:rPr>
              <a:t>3. צורך לבלות כמות הולכת וגדלה של זמן במשחק רשת. </a:t>
            </a:r>
          </a:p>
          <a:p>
            <a:pPr marL="0" indent="0">
              <a:buNone/>
            </a:pPr>
            <a:r>
              <a:rPr lang="he-IL" sz="2500" dirty="0" smtClean="0">
                <a:latin typeface="Arial" pitchFamily="34" charset="0"/>
                <a:cs typeface="Arial" pitchFamily="34" charset="0"/>
              </a:rPr>
              <a:t>4. ניסיונות כולשים לשלוט או להגביל את השימוש.</a:t>
            </a:r>
          </a:p>
          <a:p>
            <a:pPr marL="0" indent="0">
              <a:buNone/>
            </a:pPr>
            <a:r>
              <a:rPr lang="he-IL" sz="2500" dirty="0" smtClean="0">
                <a:latin typeface="Arial" pitchFamily="34" charset="0"/>
                <a:cs typeface="Arial" pitchFamily="34" charset="0"/>
              </a:rPr>
              <a:t>5. אובדן העניין בתחביבים קודמים. </a:t>
            </a:r>
          </a:p>
          <a:p>
            <a:pPr marL="0" indent="0">
              <a:buNone/>
            </a:pPr>
            <a:r>
              <a:rPr lang="he-IL" sz="2500" dirty="0" smtClean="0">
                <a:latin typeface="Arial" pitchFamily="34" charset="0"/>
                <a:cs typeface="Arial" pitchFamily="34" charset="0"/>
              </a:rPr>
              <a:t>6. המשך השימוש חרף הידיעה על הבעיה.</a:t>
            </a:r>
          </a:p>
          <a:p>
            <a:pPr marL="0" indent="0">
              <a:buNone/>
            </a:pPr>
            <a:r>
              <a:rPr lang="he-IL" sz="2500" dirty="0" smtClean="0">
                <a:latin typeface="Arial" pitchFamily="34" charset="0"/>
                <a:cs typeface="Arial" pitchFamily="34" charset="0"/>
              </a:rPr>
              <a:t>7. מרמה את בני המשפחה ו/או המטפלים.</a:t>
            </a:r>
          </a:p>
          <a:p>
            <a:pPr marL="0" indent="0">
              <a:buNone/>
            </a:pPr>
            <a:r>
              <a:rPr lang="he-IL" sz="2500" dirty="0" smtClean="0">
                <a:latin typeface="Arial" pitchFamily="34" charset="0"/>
                <a:cs typeface="Arial" pitchFamily="34" charset="0"/>
              </a:rPr>
              <a:t>8. שימוש במשחקי רשת כבריחה ממצב רוח רע.</a:t>
            </a:r>
          </a:p>
          <a:p>
            <a:pPr marL="0" indent="0">
              <a:buNone/>
            </a:pPr>
            <a:r>
              <a:rPr lang="he-IL" sz="2500" dirty="0" smtClean="0">
                <a:latin typeface="Arial" pitchFamily="34" charset="0"/>
                <a:cs typeface="Arial" pitchFamily="34" charset="0"/>
              </a:rPr>
              <a:t>9. סכנה או פגיעה מהותית במערכת יחסים, בעבודה או בתחום האקדמי.</a:t>
            </a:r>
          </a:p>
          <a:p>
            <a:pPr marL="0" indent="0">
              <a:buNone/>
            </a:pPr>
            <a:endParaRPr lang="he-IL" sz="2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8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964488" cy="792163"/>
          </a:xfrm>
          <a:effectLst>
            <a:outerShdw algn="ctr" rotWithShape="0">
              <a:schemeClr val="hlink"/>
            </a:outerShdw>
          </a:effectLst>
        </p:spPr>
        <p:txBody>
          <a:bodyPr>
            <a:noAutofit/>
          </a:bodyPr>
          <a:lstStyle/>
          <a:p>
            <a:pPr algn="ctr"/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הגורמים שמאיצים התמכרות לרשת</a:t>
            </a:r>
            <a:endParaRPr lang="en-US" sz="40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536" y="1988840"/>
            <a:ext cx="9116244" cy="5256584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he-IL" sz="3600" dirty="0" smtClean="0">
              <a:solidFill>
                <a:srgbClr val="404040">
                  <a:lumMod val="50000"/>
                </a:srgbClr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he-IL" sz="3200" dirty="0" smtClean="0">
                <a:solidFill>
                  <a:srgbClr val="404040">
                    <a:lumMod val="50000"/>
                  </a:srgbClr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הרשת עונה על הצורך שלנו באינטראקציה בין אישית  ובתשומת לב.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he-IL" sz="3200" dirty="0" smtClean="0">
              <a:solidFill>
                <a:srgbClr val="404040">
                  <a:lumMod val="50000"/>
                </a:srgbClr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he-IL" sz="3200" dirty="0">
              <a:solidFill>
                <a:srgbClr val="404040">
                  <a:lumMod val="50000"/>
                </a:srgbClr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he-IL" sz="3200" dirty="0">
              <a:solidFill>
                <a:srgbClr val="404040">
                  <a:lumMod val="50000"/>
                </a:srgbClr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he-IL" sz="3400" dirty="0" smtClean="0">
              <a:solidFill>
                <a:srgbClr val="404040">
                  <a:lumMod val="50000"/>
                </a:srgbClr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lvl="0">
              <a:lnSpc>
                <a:spcPts val="22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he-IL" dirty="0" smtClean="0">
              <a:solidFill>
                <a:srgbClr val="404040">
                  <a:lumMod val="50000"/>
                </a:srgbClr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lvl="0">
              <a:lnSpc>
                <a:spcPts val="22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he-IL" sz="3000" dirty="0">
              <a:solidFill>
                <a:srgbClr val="404040">
                  <a:lumMod val="50000"/>
                </a:srgbClr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lvl="0">
              <a:lnSpc>
                <a:spcPts val="22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he-IL" sz="3000" dirty="0" smtClean="0">
              <a:solidFill>
                <a:srgbClr val="404040">
                  <a:lumMod val="50000"/>
                </a:srgbClr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lvl="0">
              <a:lnSpc>
                <a:spcPts val="22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he-IL" sz="3000" dirty="0">
              <a:solidFill>
                <a:srgbClr val="404040">
                  <a:lumMod val="50000"/>
                </a:srgbClr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lvl="0">
              <a:lnSpc>
                <a:spcPts val="22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he-IL" sz="3000" dirty="0" smtClean="0">
              <a:solidFill>
                <a:srgbClr val="404040">
                  <a:lumMod val="50000"/>
                </a:srgbClr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lvl="0">
              <a:lnSpc>
                <a:spcPts val="22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he-IL" sz="3000" dirty="0" smtClean="0">
              <a:solidFill>
                <a:srgbClr val="404040">
                  <a:lumMod val="50000"/>
                </a:srgbClr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>
              <a:lnSpc>
                <a:spcPts val="22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en-US" sz="3000" dirty="0">
              <a:latin typeface="Verdana" pitchFamily="34" charset="0"/>
              <a:ea typeface="Gulim" pitchFamily="34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3431381"/>
            <a:ext cx="4642818" cy="30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3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8153400" cy="4495800"/>
          </a:xfrm>
        </p:spPr>
        <p:txBody>
          <a:bodyPr/>
          <a:lstStyle/>
          <a:p>
            <a:pPr lvl="0">
              <a:lnSpc>
                <a:spcPct val="110000"/>
              </a:lnSpc>
              <a:spcBef>
                <a:spcPts val="0"/>
              </a:spcBef>
              <a:buClr>
                <a:srgbClr val="DD8047"/>
              </a:buClr>
              <a:buFont typeface="Wingdings" pitchFamily="2" charset="2"/>
              <a:buChar char="q"/>
            </a:pPr>
            <a:r>
              <a:rPr lang="he-IL" sz="3200" dirty="0">
                <a:solidFill>
                  <a:srgbClr val="404040">
                    <a:lumMod val="50000"/>
                  </a:srgbClr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מקסם הרשת מאפשר לאדם להתנתק מסביבתו, לפצות על חסרים בעולמו הממשי וליצור "עולם אידיאלי" מדומיין. </a:t>
            </a:r>
            <a:endParaRPr lang="he-IL" sz="3200" dirty="0" smtClean="0">
              <a:solidFill>
                <a:srgbClr val="404040">
                  <a:lumMod val="50000"/>
                </a:srgbClr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DD8047"/>
              </a:buClr>
              <a:buNone/>
            </a:pPr>
            <a:endParaRPr lang="he-IL" sz="3600" dirty="0">
              <a:solidFill>
                <a:srgbClr val="404040">
                  <a:lumMod val="50000"/>
                </a:srgbClr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מלבן 1"/>
          <p:cNvSpPr/>
          <p:nvPr/>
        </p:nvSpPr>
        <p:spPr>
          <a:xfrm>
            <a:off x="827584" y="332656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solidFill>
                  <a:srgbClr val="775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הגורמים שמאיצים התמכרות לרשת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היקיקומורי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Kikikomori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860032" cy="4104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5"/>
            <a:ext cx="4272062" cy="4293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5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dStudPr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StudPr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dStudPr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Computer monitor design template</Template>
  <TotalTime>0</TotalTime>
  <Words>1605</Words>
  <Application>Microsoft Office PowerPoint</Application>
  <PresentationFormat>‫הצגה על המסך (4:3)</PresentationFormat>
  <Paragraphs>166</Paragraphs>
  <Slides>29</Slides>
  <Notes>22</Notes>
  <HiddenSlides>0</HiddenSlides>
  <MMClips>0</MMClips>
  <ScaleCrop>false</ScaleCrop>
  <HeadingPairs>
    <vt:vector size="4" baseType="variant"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29</vt:i4>
      </vt:variant>
    </vt:vector>
  </HeadingPairs>
  <TitlesOfParts>
    <vt:vector size="32" baseType="lpstr">
      <vt:lpstr>EdStudPres</vt:lpstr>
      <vt:lpstr>1_EdStudPres</vt:lpstr>
      <vt:lpstr>2_EdStudPres</vt:lpstr>
      <vt:lpstr>מצגת של PowerPoint</vt:lpstr>
      <vt:lpstr>תכני הסדנה</vt:lpstr>
      <vt:lpstr>מצגת של PowerPoint</vt:lpstr>
      <vt:lpstr>השינויים בתסמינים ובשכיחות  ההתמכרות לפי ה - D.S.M 5  </vt:lpstr>
      <vt:lpstr>התמכרות לרשת</vt:lpstr>
      <vt:lpstr>התמכרות למשחקי רשת     D.S.M</vt:lpstr>
      <vt:lpstr>הגורמים שמאיצים התמכרות לרשת</vt:lpstr>
      <vt:lpstr>מצגת של PowerPoint</vt:lpstr>
      <vt:lpstr>היקיקומורי Kikikomori </vt:lpstr>
      <vt:lpstr>התמכרות למשחקי רשת</vt:lpstr>
      <vt:lpstr>הרשת כאמצעי להיכרות עם סוגי הסמים החדשים וחווית השימוש</vt:lpstr>
      <vt:lpstr>מצגת של PowerPoint</vt:lpstr>
      <vt:lpstr>חשיפה לאלכוהול: הזמן קריטי</vt:lpstr>
      <vt:lpstr>חשיפה לחומרים ממכרים במדיה</vt:lpstr>
      <vt:lpstr>תמונות של נערות וצעירות שיכורות בפייסבוק</vt:lpstr>
      <vt:lpstr>למידה בין אישית במדיה וברשתות החברתיות </vt:lpstr>
      <vt:lpstr>בתי מרקחת וירטואליים – הפיצוציות של 2014? </vt:lpstr>
      <vt:lpstr>דרכים לסחר בסמים וצריכתו ברשת</vt:lpstr>
      <vt:lpstr>"הכל על גידול מריחואנה"</vt:lpstr>
      <vt:lpstr>'סטלנים': קהילות מקוונות</vt:lpstr>
      <vt:lpstr>מצגת של PowerPoint</vt:lpstr>
      <vt:lpstr>יוצאים מהארון הירוק</vt:lpstr>
      <vt:lpstr>יוצאים מהארון (הירוק)</vt:lpstr>
      <vt:lpstr>השיח במדיה בנושא הלגליזציה</vt:lpstr>
      <vt:lpstr>ניצנים של שינוי בתפיסה המקצועית</vt:lpstr>
      <vt:lpstr>הצגת שימוש בסמים בתכניות בטלוויזיה</vt:lpstr>
      <vt:lpstr>תכניות מניעה מותאמות לעידן הדיגיטלי: מסקנות והמלצות</vt:lpstr>
      <vt:lpstr>תכניות מניעה מותאמות לעידן הדיגיטלי:  מסקנות והמלצות</vt:lpstr>
      <vt:lpstr>תכניות מניעה מותאמות לעידן הדיגיטלי:  מסקנות והמלצות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2012-08-29T17:53:28Z</dcterms:created>
  <dcterms:modified xsi:type="dcterms:W3CDTF">2014-06-29T10:48:50Z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